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compatMode="1" saveSubsetFonts="1">
  <p:sldMasterIdLst>
    <p:sldMasterId id="2147483936" r:id="rId1"/>
  </p:sldMasterIdLst>
  <p:notesMasterIdLst>
    <p:notesMasterId r:id="rId27"/>
  </p:notesMasterIdLst>
  <p:handoutMasterIdLst>
    <p:handoutMasterId r:id="rId28"/>
  </p:handoutMasterIdLst>
  <p:sldIdLst>
    <p:sldId id="420" r:id="rId2"/>
    <p:sldId id="421" r:id="rId3"/>
    <p:sldId id="422" r:id="rId4"/>
    <p:sldId id="407" r:id="rId5"/>
    <p:sldId id="425" r:id="rId6"/>
    <p:sldId id="426" r:id="rId7"/>
    <p:sldId id="427" r:id="rId8"/>
    <p:sldId id="444" r:id="rId9"/>
    <p:sldId id="445" r:id="rId10"/>
    <p:sldId id="446" r:id="rId11"/>
    <p:sldId id="428" r:id="rId12"/>
    <p:sldId id="429" r:id="rId13"/>
    <p:sldId id="430" r:id="rId14"/>
    <p:sldId id="431" r:id="rId15"/>
    <p:sldId id="432" r:id="rId16"/>
    <p:sldId id="434" r:id="rId17"/>
    <p:sldId id="435" r:id="rId18"/>
    <p:sldId id="436" r:id="rId19"/>
    <p:sldId id="437" r:id="rId20"/>
    <p:sldId id="438" r:id="rId21"/>
    <p:sldId id="439" r:id="rId22"/>
    <p:sldId id="440" r:id="rId23"/>
    <p:sldId id="441" r:id="rId24"/>
    <p:sldId id="442" r:id="rId25"/>
    <p:sldId id="443" r:id="rId26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56"/>
    <p:restoredTop sz="94507"/>
  </p:normalViewPr>
  <p:slideViewPr>
    <p:cSldViewPr>
      <p:cViewPr>
        <p:scale>
          <a:sx n="135" d="100"/>
          <a:sy n="135" d="100"/>
        </p:scale>
        <p:origin x="968" y="-2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96F5731-FF67-FE41-B15B-61FA2D67D7D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612033-FA63-9640-9D60-82CF7678516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C7911218-126B-3B45-93D4-AEA58C8E5BE6}" type="datetimeFigureOut">
              <a:rPr lang="en-US" altLang="en-US"/>
              <a:pPr>
                <a:defRPr/>
              </a:pPr>
              <a:t>10/14/22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BA5F3A-836B-7340-99CC-6916E7CDB37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7B03BE-9EC1-6748-B4B3-178E033DD97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9FB010B9-4D54-9142-AFA3-78598590227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58425CE6-667F-5942-9E2A-D831384BECE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C6E883F8-2513-E142-8A86-B52748D8E4F3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EA4D10BC-9B06-F64A-B76F-8AA9E53B16B8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9" name="Rectangle 5">
            <a:extLst>
              <a:ext uri="{FF2B5EF4-FFF2-40B4-BE49-F238E27FC236}">
                <a16:creationId xmlns:a16="http://schemas.microsoft.com/office/drawing/2014/main" id="{27DDFFAA-2BB1-1247-A64C-EC844DFA20C9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270" name="Rectangle 6">
            <a:extLst>
              <a:ext uri="{FF2B5EF4-FFF2-40B4-BE49-F238E27FC236}">
                <a16:creationId xmlns:a16="http://schemas.microsoft.com/office/drawing/2014/main" id="{8611AAC4-3917-624C-AD8C-3265FC047C09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71" name="Rectangle 7">
            <a:extLst>
              <a:ext uri="{FF2B5EF4-FFF2-40B4-BE49-F238E27FC236}">
                <a16:creationId xmlns:a16="http://schemas.microsoft.com/office/drawing/2014/main" id="{CEFEA83F-1CAE-0845-8317-E093A9143B1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0618B194-3D65-7E44-8FEE-490C93773E0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784C6A1-CF9D-B94A-B5CA-9B16F5F1A8E2}"/>
              </a:ext>
            </a:extLst>
          </p:cNvPr>
          <p:cNvSpPr/>
          <p:nvPr/>
        </p:nvSpPr>
        <p:spPr>
          <a:xfrm>
            <a:off x="1328738" y="1295400"/>
            <a:ext cx="6486525" cy="3152775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>
            <a:normAutofit/>
          </a:bodyPr>
          <a:lstStyle/>
          <a:p>
            <a:pPr eaLnBrk="1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/>
            </a:pPr>
            <a:endParaRPr sz="3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rtlCol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AFBD46A-2B80-CF48-8D63-E8E8B59FE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2BFB426-3EDB-C949-A8CC-2AA5944E4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1814277-6580-EF4E-B300-DE99A4344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790162-041A-1847-B298-6FD74AA8740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52380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20E2620-AD85-294A-91CD-17D711078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10BCA0-3CDD-1845-9694-D86C6B09D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D27C578-37DE-0C41-834F-CBD40F7A8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D51873-D680-DF43-9EBA-F603D760253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27656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FB224D-2C33-5B43-9DEB-7AA17F5FA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1D2328-21A9-CF4B-9C4C-EB28422DE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A37B0A-B89E-144D-8782-4C4413957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2782AB9-E30E-894B-9EB6-D7B114A8747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997385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E8699-B6EA-C544-92C4-D52451DE5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62B5A-49D2-9445-B411-14A828815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161117-784F-034E-85FF-4F38060CB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70694E-209A-6240-9A2B-54E02EFB55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89434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3A97FD-2E41-7941-82B7-EECB3EB3A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42840-DB14-F548-BC82-015A3AD77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2B999-0499-C242-BBA7-75612B0E7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2C1E90-B86D-184E-AE8B-624C3D95D7C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35635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E4A46782-4C2A-654D-B086-A0344894445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731ABFF-447A-1847-A635-26707AE3D19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8BBB44A-0A74-EC4B-959C-5AA71336872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D1112F-A479-774F-B83D-6AF16524A0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1046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/>
          <a:lstStyle>
            <a:lvl1pPr algn="ctr">
              <a:defRPr sz="46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B8007A-C9CC-F945-AD59-981968A7D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BF8CA9-9CBB-AA48-B3F8-85FB8A200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EEAF80-12E9-0842-816D-34496035A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88D416-C66E-4645-9B08-AC60E51BAD9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82299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B6FE72A-3E97-4D4D-A31A-DB65A8440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F2176642-14B8-FF4F-B482-D3CC5AC28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9B9C4E4-CE44-6040-B765-411C2694B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785493-5E32-1D40-A044-485A9F703C2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813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70E7AF02-F411-CA40-9A00-5E3F1B62D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B60CF08-D7BC-5249-AAA0-381995289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60D980-4D95-B740-93B5-3E35766DF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7B3221-65B5-8B41-8AFB-0171ABEC88A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282611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4677F91-BD70-DB48-AD46-D369DD02D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47D8824-A32B-3F44-B731-24ADA20CE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B36A85F-35BA-0942-BDEF-4DD923876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A1A59F-6D38-9A4C-9440-8BB52EEB533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19119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CAB89914-9EBA-F04D-A4F3-C5DA7250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B5649612-24FC-6C41-BCDE-70C6F717C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A49DBE1-E44B-D245-BFF5-6997781F7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53E15A-7BA2-6A4F-90A5-2F25C90643D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4582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F3FBFA7-EC85-BB46-8839-953991A93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8774334-2CC0-E44D-A3EF-46FD334B2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D47BEE1-8FF3-6F43-8586-A38B84B4E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906DD7-4A48-E745-B065-50451FC80CB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04727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D51242DD-CE26-4242-A9CD-7E5A8B3D8B3C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49275" y="107950"/>
            <a:ext cx="8042275" cy="133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68F22743-79A5-614F-80C9-CBF0C4C0B5A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549275" y="1600200"/>
            <a:ext cx="80422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EE1420-E6B6-1248-AF22-7D041C3F5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29275" y="627538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1F984C-062C-A348-A781-11E34D568E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5113" y="6275388"/>
            <a:ext cx="48402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11632-3C89-454A-A6FE-14C8A6C1EA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7813" y="6275388"/>
            <a:ext cx="990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3600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722EF485-B622-5D41-B6DD-1D2BA45CA45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12" r:id="rId1"/>
    <p:sldLayoutId id="2147484301" r:id="rId2"/>
    <p:sldLayoutId id="2147484302" r:id="rId3"/>
    <p:sldLayoutId id="2147484303" r:id="rId4"/>
    <p:sldLayoutId id="2147484304" r:id="rId5"/>
    <p:sldLayoutId id="2147484305" r:id="rId6"/>
    <p:sldLayoutId id="2147484306" r:id="rId7"/>
    <p:sldLayoutId id="2147484307" r:id="rId8"/>
    <p:sldLayoutId id="2147484308" r:id="rId9"/>
    <p:sldLayoutId id="2147484309" r:id="rId10"/>
    <p:sldLayoutId id="2147484310" r:id="rId11"/>
    <p:sldLayoutId id="2147484311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600" kern="1200">
          <a:solidFill>
            <a:schemeClr val="accent1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9pPr>
    </p:titleStyle>
    <p:bodyStyle>
      <a:lvl1pPr marL="349250" indent="-349250" algn="l" rtl="0" eaLnBrk="0" fontAlgn="base" hangingPunct="0">
        <a:spcBef>
          <a:spcPts val="20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sz="2400" kern="1200">
          <a:solidFill>
            <a:srgbClr val="595959"/>
          </a:solidFill>
          <a:latin typeface="+mn-lt"/>
          <a:ea typeface="ＭＳ Ｐゴシック" charset="0"/>
          <a:cs typeface="ＭＳ Ｐゴシック" charset="0"/>
        </a:defRPr>
      </a:lvl1pPr>
      <a:lvl2pPr marL="685800" indent="-336550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pitchFamily="2" charset="2"/>
        <a:buChar char=""/>
        <a:defRPr sz="2200" kern="1200">
          <a:solidFill>
            <a:srgbClr val="595959"/>
          </a:solidFill>
          <a:latin typeface="+mn-lt"/>
          <a:ea typeface="ＭＳ Ｐゴシック" charset="0"/>
          <a:cs typeface="+mn-cs"/>
        </a:defRPr>
      </a:lvl2pPr>
      <a:lvl3pPr marL="96837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sz="2000" kern="1200">
          <a:solidFill>
            <a:srgbClr val="595959"/>
          </a:solidFill>
          <a:latin typeface="+mn-lt"/>
          <a:ea typeface="ＭＳ Ｐゴシック" charset="0"/>
          <a:cs typeface="+mn-cs"/>
        </a:defRPr>
      </a:lvl3pPr>
      <a:lvl4pPr marL="1263650" indent="-295275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pitchFamily="2" charset="2"/>
        <a:buChar char=""/>
        <a:defRPr kern="1200">
          <a:solidFill>
            <a:srgbClr val="595959"/>
          </a:solidFill>
          <a:latin typeface="+mn-lt"/>
          <a:ea typeface="ＭＳ Ｐゴシック" charset="0"/>
          <a:cs typeface="+mn-cs"/>
        </a:defRPr>
      </a:lvl4pPr>
      <a:lvl5pPr marL="154622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kern="1200">
          <a:solidFill>
            <a:srgbClr val="595959"/>
          </a:solidFill>
          <a:latin typeface="+mn-lt"/>
          <a:ea typeface="ＭＳ Ｐゴシック" charset="0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3.bin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2">
            <a:extLst>
              <a:ext uri="{FF2B5EF4-FFF2-40B4-BE49-F238E27FC236}">
                <a16:creationId xmlns:a16="http://schemas.microsoft.com/office/drawing/2014/main" id="{4C8BFAF5-2832-F248-BC06-C012ACE712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1752600"/>
            <a:ext cx="7239000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2.4. Floating Point Numbers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0BE06408-FCCF-D648-99F4-937BD2C7A3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3200400"/>
            <a:ext cx="5227638" cy="2060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lnSpc>
                <a:spcPct val="80000"/>
              </a:lnSpc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800" b="0" dirty="0">
                <a:latin typeface="+mn-lt"/>
                <a:ea typeface="+mn-ea"/>
              </a:rPr>
              <a:t>Topics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b="0" dirty="0">
                <a:latin typeface="+mn-lt"/>
                <a:ea typeface="+mn-ea"/>
              </a:rPr>
              <a:t>IEEE Floating Point Standard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b="0" dirty="0">
                <a:latin typeface="+mn-lt"/>
                <a:ea typeface="+mn-ea"/>
              </a:rPr>
              <a:t>Rounding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b="0" dirty="0">
                <a:latin typeface="+mn-lt"/>
                <a:ea typeface="+mn-ea"/>
              </a:rPr>
              <a:t>Floating Point Operations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b="0" dirty="0">
                <a:latin typeface="+mn-lt"/>
                <a:ea typeface="+mn-ea"/>
              </a:rPr>
              <a:t>Mathematical properties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57">
            <a:extLst>
              <a:ext uri="{FF2B5EF4-FFF2-40B4-BE49-F238E27FC236}">
                <a16:creationId xmlns:a16="http://schemas.microsoft.com/office/drawing/2014/main" id="{07AAE24C-8901-6F4E-A215-CF84705E34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813" y="247650"/>
            <a:ext cx="8716962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ja-JP" sz="4600" dirty="0">
                <a:solidFill>
                  <a:schemeClr val="accent1"/>
                </a:solidFill>
                <a:latin typeface="Calibri" panose="020F0502020204030204" pitchFamily="34" charset="0"/>
              </a:rPr>
              <a:t>Examples</a:t>
            </a:r>
            <a:endParaRPr lang="en-US" altLang="en-US" sz="4600" dirty="0">
              <a:solidFill>
                <a:schemeClr val="accent1"/>
              </a:solidFill>
              <a:latin typeface="Calibri" panose="020F0502020204030204" pitchFamily="34" charset="0"/>
            </a:endParaRPr>
          </a:p>
        </p:txBody>
      </p:sp>
      <p:sp>
        <p:nvSpPr>
          <p:cNvPr id="22530" name="Rectangle 3">
            <a:extLst>
              <a:ext uri="{FF2B5EF4-FFF2-40B4-BE49-F238E27FC236}">
                <a16:creationId xmlns:a16="http://schemas.microsoft.com/office/drawing/2014/main" id="{8F913CAA-F985-2C47-995C-B1798DE2FA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1828800"/>
            <a:ext cx="8153400" cy="32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223838" indent="-223838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560388" indent="-22225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839788" indent="-16510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120775" indent="-166688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b="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Binary scientific notation of the </a:t>
            </a:r>
            <a:r>
              <a:rPr lang="en-US" b="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fp</a:t>
            </a:r>
            <a:r>
              <a:rPr lang="en-US" b="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codes in 5-bit exp &amp; 7-bit frac (sign bit ignored) </a:t>
            </a:r>
          </a:p>
          <a:p>
            <a:r>
              <a:rPr lang="en-US" b="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		</a:t>
            </a:r>
          </a:p>
          <a:p>
            <a:r>
              <a:rPr lang="en-US" b="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01010 0101010 </a:t>
            </a:r>
          </a:p>
          <a:p>
            <a:endParaRPr lang="en-US" b="0" baseline="30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b="0" baseline="30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b="0" baseline="30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b="0" baseline="30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b="0" baseline="30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</a:t>
            </a:r>
            <a:r>
              <a:rPr lang="en-US" b="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10101 0101010 </a:t>
            </a:r>
            <a:r>
              <a:rPr lang="en-US" b="0" baseline="30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  <a:r>
              <a:rPr lang="en-US" dirty="0"/>
              <a:t>	</a:t>
            </a:r>
            <a:r>
              <a:rPr lang="en-US" sz="2800" dirty="0"/>
              <a:t> </a:t>
            </a:r>
            <a:endParaRPr lang="en-US" altLang="en-US" sz="2000" b="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79815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ext Box 3">
            <a:extLst>
              <a:ext uri="{FF2B5EF4-FFF2-40B4-BE49-F238E27FC236}">
                <a16:creationId xmlns:a16="http://schemas.microsoft.com/office/drawing/2014/main" id="{E6551BA7-2EE2-DC42-ADF1-BA3BB9202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3429000"/>
            <a:ext cx="6042025" cy="2862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tabLst>
                <a:tab pos="749300" algn="l"/>
                <a:tab pos="1714500" algn="l"/>
                <a:tab pos="2578100" algn="l"/>
                <a:tab pos="34925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tabLst>
                <a:tab pos="749300" algn="l"/>
                <a:tab pos="1714500" algn="l"/>
                <a:tab pos="2578100" algn="l"/>
                <a:tab pos="34925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tabLst>
                <a:tab pos="749300" algn="l"/>
                <a:tab pos="1714500" algn="l"/>
                <a:tab pos="2578100" algn="l"/>
                <a:tab pos="34925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tabLst>
                <a:tab pos="749300" algn="l"/>
                <a:tab pos="1714500" algn="l"/>
                <a:tab pos="2578100" algn="l"/>
                <a:tab pos="34925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tabLst>
                <a:tab pos="749300" algn="l"/>
                <a:tab pos="1714500" algn="l"/>
                <a:tab pos="2578100" algn="l"/>
                <a:tab pos="34925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749300" algn="l"/>
                <a:tab pos="1714500" algn="l"/>
                <a:tab pos="2578100" algn="l"/>
                <a:tab pos="34925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749300" algn="l"/>
                <a:tab pos="1714500" algn="l"/>
                <a:tab pos="2578100" algn="l"/>
                <a:tab pos="34925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749300" algn="l"/>
                <a:tab pos="1714500" algn="l"/>
                <a:tab pos="2578100" algn="l"/>
                <a:tab pos="34925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749300" algn="l"/>
                <a:tab pos="1714500" algn="l"/>
                <a:tab pos="2578100" algn="l"/>
                <a:tab pos="34925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>
                <a:latin typeface="Courier New" panose="02070309020205020404" pitchFamily="49" charset="0"/>
              </a:rPr>
              <a:t>exp	2</a:t>
            </a:r>
            <a:r>
              <a:rPr lang="ja-JP" altLang="en-US" sz="1800">
                <a:latin typeface="Courier New" panose="02070309020205020404" pitchFamily="49" charset="0"/>
              </a:rPr>
              <a:t>’</a:t>
            </a:r>
            <a:r>
              <a:rPr lang="en-US" altLang="ja-JP" sz="1800">
                <a:latin typeface="Courier New" panose="02070309020205020404" pitchFamily="49" charset="0"/>
              </a:rPr>
              <a:t>s	E(Biased) 	2</a:t>
            </a:r>
            <a:r>
              <a:rPr lang="en-US" altLang="ja-JP" sz="1800" baseline="30000">
                <a:latin typeface="Courier New" panose="02070309020205020404" pitchFamily="49" charset="0"/>
              </a:rPr>
              <a:t>E</a:t>
            </a:r>
          </a:p>
          <a:p>
            <a:endParaRPr lang="en-US" altLang="en-US" sz="1800">
              <a:latin typeface="Courier New" panose="02070309020205020404" pitchFamily="49" charset="0"/>
            </a:endParaRPr>
          </a:p>
          <a:p>
            <a:r>
              <a:rPr lang="en-US" altLang="en-US" sz="1800">
                <a:latin typeface="Courier New" panose="02070309020205020404" pitchFamily="49" charset="0"/>
              </a:rPr>
              <a:t>000	 0	</a:t>
            </a:r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-2 </a:t>
            </a:r>
            <a:r>
              <a:rPr lang="en-US" altLang="en-US" sz="1800">
                <a:latin typeface="Courier New" panose="02070309020205020404" pitchFamily="49" charset="0"/>
              </a:rPr>
              <a:t>		</a:t>
            </a:r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1/4</a:t>
            </a:r>
            <a:r>
              <a:rPr lang="en-US" altLang="en-US" sz="1800">
                <a:latin typeface="Courier New" panose="02070309020205020404" pitchFamily="49" charset="0"/>
              </a:rPr>
              <a:t>	(denorms)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001	 1	-2		1/4	(norm)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010	 2	-1		1/2	(norm)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011	 3	 0		1		(norm)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100   -4	 1		2		(norm)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101   -3	 2		4		(norm)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110   -2	 3		8		(norm)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111   -1	 	</a:t>
            </a:r>
          </a:p>
        </p:txBody>
      </p:sp>
      <p:sp>
        <p:nvSpPr>
          <p:cNvPr id="23554" name="Rectangle 3">
            <a:extLst>
              <a:ext uri="{FF2B5EF4-FFF2-40B4-BE49-F238E27FC236}">
                <a16:creationId xmlns:a16="http://schemas.microsoft.com/office/drawing/2014/main" id="{2D67D6FC-BA1A-BF4D-9818-586B270DE9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762000"/>
            <a:ext cx="8307388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223838" indent="-223838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560388" indent="-22225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839788" indent="-16510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120775" indent="-166688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5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>
                <a:latin typeface="Calibri" panose="020F0502020204030204" pitchFamily="34" charset="0"/>
              </a:rPr>
              <a:t>Exponent coded as </a:t>
            </a:r>
            <a:r>
              <a:rPr lang="en-US" altLang="en-US" sz="2800" b="0" i="1">
                <a:latin typeface="Calibri" panose="020F0502020204030204" pitchFamily="34" charset="0"/>
              </a:rPr>
              <a:t>biased</a:t>
            </a:r>
            <a:r>
              <a:rPr lang="en-US" altLang="en-US" sz="2800" b="0">
                <a:latin typeface="Calibri" panose="020F0502020204030204" pitchFamily="34" charset="0"/>
              </a:rPr>
              <a:t> value</a:t>
            </a:r>
          </a:p>
          <a:p>
            <a:pPr lvl="1"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b="0">
                <a:latin typeface="Calibri" panose="020F0502020204030204" pitchFamily="34" charset="0"/>
              </a:rPr>
              <a:t> </a:t>
            </a:r>
            <a:r>
              <a:rPr lang="en-US" altLang="en-US" b="0" i="1">
                <a:latin typeface="Calibri" panose="020F0502020204030204" pitchFamily="34" charset="0"/>
              </a:rPr>
              <a:t>E  </a:t>
            </a:r>
            <a:r>
              <a:rPr lang="en-US" altLang="en-US" b="0">
                <a:latin typeface="Calibri" panose="020F0502020204030204" pitchFamily="34" charset="0"/>
              </a:rPr>
              <a:t>=</a:t>
            </a:r>
            <a:r>
              <a:rPr lang="en-US" altLang="en-US" b="0" i="1">
                <a:latin typeface="Calibri" panose="020F0502020204030204" pitchFamily="34" charset="0"/>
              </a:rPr>
              <a:t>  Exp – Bias</a:t>
            </a:r>
          </a:p>
          <a:p>
            <a:pPr lvl="2">
              <a:lnSpc>
                <a:spcPct val="97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 i="1">
                <a:latin typeface="Calibri" panose="020F0502020204030204" pitchFamily="34" charset="0"/>
              </a:rPr>
              <a:t>Exp </a:t>
            </a:r>
            <a:r>
              <a:rPr lang="en-US" altLang="en-US" sz="2000" b="0">
                <a:latin typeface="Calibri" panose="020F0502020204030204" pitchFamily="34" charset="0"/>
              </a:rPr>
              <a:t>: unsigned value denoted by </a:t>
            </a:r>
            <a:r>
              <a:rPr lang="en-US" altLang="en-US" sz="2000" b="0">
                <a:latin typeface="Courier New" panose="02070309020205020404" pitchFamily="49" charset="0"/>
              </a:rPr>
              <a:t>exp </a:t>
            </a:r>
          </a:p>
          <a:p>
            <a:pPr lvl="2">
              <a:lnSpc>
                <a:spcPct val="97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 i="1">
                <a:latin typeface="Calibri" panose="020F0502020204030204" pitchFamily="34" charset="0"/>
              </a:rPr>
              <a:t>Bias </a:t>
            </a:r>
            <a:r>
              <a:rPr lang="en-US" altLang="en-US" sz="2000" b="0">
                <a:latin typeface="Calibri" panose="020F0502020204030204" pitchFamily="34" charset="0"/>
              </a:rPr>
              <a:t>: Bias value</a:t>
            </a:r>
          </a:p>
          <a:p>
            <a:pPr lvl="3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Single precision: 127 (</a:t>
            </a:r>
            <a:r>
              <a:rPr lang="en-US" altLang="en-US" sz="2000" b="0" i="1">
                <a:latin typeface="Calibri" panose="020F0502020204030204" pitchFamily="34" charset="0"/>
              </a:rPr>
              <a:t>Exp</a:t>
            </a:r>
            <a:r>
              <a:rPr lang="en-US" altLang="en-US" sz="2000" b="0">
                <a:latin typeface="Calibri" panose="020F0502020204030204" pitchFamily="34" charset="0"/>
              </a:rPr>
              <a:t>: 1…254, </a:t>
            </a:r>
            <a:r>
              <a:rPr lang="en-US" altLang="en-US" sz="2000" b="0" i="1">
                <a:latin typeface="Calibri" panose="020F0502020204030204" pitchFamily="34" charset="0"/>
              </a:rPr>
              <a:t>E</a:t>
            </a:r>
            <a:r>
              <a:rPr lang="en-US" altLang="en-US" sz="2000" b="0">
                <a:latin typeface="Calibri" panose="020F0502020204030204" pitchFamily="34" charset="0"/>
              </a:rPr>
              <a:t>: -126…127)</a:t>
            </a:r>
          </a:p>
          <a:p>
            <a:pPr lvl="3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Double precision: 1023 (</a:t>
            </a:r>
            <a:r>
              <a:rPr lang="en-US" altLang="en-US" sz="2000" b="0" i="1">
                <a:latin typeface="Calibri" panose="020F0502020204030204" pitchFamily="34" charset="0"/>
              </a:rPr>
              <a:t>Exp</a:t>
            </a:r>
            <a:r>
              <a:rPr lang="en-US" altLang="en-US" sz="2000" b="0">
                <a:latin typeface="Calibri" panose="020F0502020204030204" pitchFamily="34" charset="0"/>
              </a:rPr>
              <a:t>: 1…2046, </a:t>
            </a:r>
            <a:r>
              <a:rPr lang="en-US" altLang="en-US" sz="2000" b="0" i="1">
                <a:latin typeface="Calibri" panose="020F0502020204030204" pitchFamily="34" charset="0"/>
              </a:rPr>
              <a:t>E</a:t>
            </a:r>
            <a:r>
              <a:rPr lang="en-US" altLang="en-US" sz="2000" b="0">
                <a:latin typeface="Calibri" panose="020F0502020204030204" pitchFamily="34" charset="0"/>
              </a:rPr>
              <a:t>: -1022…1023)</a:t>
            </a:r>
          </a:p>
          <a:p>
            <a:pPr lvl="3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in general: </a:t>
            </a:r>
            <a:r>
              <a:rPr lang="en-US" altLang="en-US" sz="2000" b="0" i="1">
                <a:latin typeface="Calibri" panose="020F0502020204030204" pitchFamily="34" charset="0"/>
              </a:rPr>
              <a:t>Bias</a:t>
            </a:r>
            <a:r>
              <a:rPr lang="en-US" altLang="en-US" sz="2000" b="0">
                <a:latin typeface="Calibri" panose="020F0502020204030204" pitchFamily="34" charset="0"/>
              </a:rPr>
              <a:t> = 2</a:t>
            </a:r>
            <a:r>
              <a:rPr lang="en-US" altLang="en-US" sz="2000" b="0" baseline="30000">
                <a:latin typeface="Calibri" panose="020F0502020204030204" pitchFamily="34" charset="0"/>
              </a:rPr>
              <a:t>e-1</a:t>
            </a:r>
            <a:r>
              <a:rPr lang="en-US" altLang="en-US" sz="2000" b="0">
                <a:latin typeface="Calibri" panose="020F0502020204030204" pitchFamily="34" charset="0"/>
              </a:rPr>
              <a:t> - 1, where e is number of exponent bits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>
            <a:extLst>
              <a:ext uri="{FF2B5EF4-FFF2-40B4-BE49-F238E27FC236}">
                <a16:creationId xmlns:a16="http://schemas.microsoft.com/office/drawing/2014/main" id="{6FBC9E0D-331D-9142-B443-AE6A584672B1}"/>
              </a:ext>
            </a:extLst>
          </p:cNvPr>
          <p:cNvSpPr txBox="1">
            <a:spLocks/>
          </p:cNvSpPr>
          <p:nvPr/>
        </p:nvSpPr>
        <p:spPr bwMode="auto">
          <a:xfrm>
            <a:off x="457200" y="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Normalized Encoding Example</a:t>
            </a:r>
          </a:p>
        </p:txBody>
      </p:sp>
      <p:sp>
        <p:nvSpPr>
          <p:cNvPr id="24578" name="Rectangle 3">
            <a:extLst>
              <a:ext uri="{FF2B5EF4-FFF2-40B4-BE49-F238E27FC236}">
                <a16:creationId xmlns:a16="http://schemas.microsoft.com/office/drawing/2014/main" id="{F105CDF7-DC40-2A41-A4DF-3BF730971F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838200"/>
            <a:ext cx="8255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23838" indent="-223838" defTabSz="895350">
              <a:tabLst>
                <a:tab pos="914400" algn="l"/>
                <a:tab pos="1828800" algn="l"/>
                <a:tab pos="2400300" algn="l"/>
                <a:tab pos="29718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560388" indent="-222250" defTabSz="895350">
              <a:tabLst>
                <a:tab pos="914400" algn="l"/>
                <a:tab pos="1828800" algn="l"/>
                <a:tab pos="2400300" algn="l"/>
                <a:tab pos="29718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 defTabSz="895350">
              <a:tabLst>
                <a:tab pos="914400" algn="l"/>
                <a:tab pos="1828800" algn="l"/>
                <a:tab pos="2400300" algn="l"/>
                <a:tab pos="29718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 defTabSz="895350">
              <a:tabLst>
                <a:tab pos="914400" algn="l"/>
                <a:tab pos="1828800" algn="l"/>
                <a:tab pos="2400300" algn="l"/>
                <a:tab pos="29718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 defTabSz="895350">
              <a:tabLst>
                <a:tab pos="914400" algn="l"/>
                <a:tab pos="1828800" algn="l"/>
                <a:tab pos="2400300" algn="l"/>
                <a:tab pos="29718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defTabSz="89535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  <a:tab pos="1828800" algn="l"/>
                <a:tab pos="2400300" algn="l"/>
                <a:tab pos="29718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defTabSz="89535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  <a:tab pos="1828800" algn="l"/>
                <a:tab pos="2400300" algn="l"/>
                <a:tab pos="29718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defTabSz="89535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  <a:tab pos="1828800" algn="l"/>
                <a:tab pos="2400300" algn="l"/>
                <a:tab pos="29718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defTabSz="895350" eaLnBrk="0" fontAlgn="base" hangingPunct="0">
              <a:spcBef>
                <a:spcPct val="0"/>
              </a:spcBef>
              <a:spcAft>
                <a:spcPct val="0"/>
              </a:spcAft>
              <a:tabLst>
                <a:tab pos="914400" algn="l"/>
                <a:tab pos="1828800" algn="l"/>
                <a:tab pos="2400300" algn="l"/>
                <a:tab pos="29718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5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Value</a:t>
            </a:r>
          </a:p>
          <a:p>
            <a:pPr lvl="1"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sz="1800" b="0">
                <a:latin typeface="Courier New" panose="02070309020205020404" pitchFamily="49" charset="0"/>
              </a:rPr>
              <a:t>Float F = 15213.0;</a:t>
            </a:r>
            <a:endParaRPr lang="en-US" altLang="en-US" sz="1800" b="0">
              <a:latin typeface="Calibri" panose="020F0502020204030204" pitchFamily="34" charset="0"/>
            </a:endParaRP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1800" b="0">
                <a:latin typeface="Calibri" panose="020F0502020204030204" pitchFamily="34" charset="0"/>
              </a:rPr>
              <a:t>15213</a:t>
            </a:r>
            <a:r>
              <a:rPr lang="en-US" altLang="en-US" sz="1800" b="0" baseline="-25000">
                <a:latin typeface="Calibri" panose="020F0502020204030204" pitchFamily="34" charset="0"/>
              </a:rPr>
              <a:t>10</a:t>
            </a:r>
            <a:r>
              <a:rPr lang="en-US" altLang="en-US" sz="1800" b="0">
                <a:latin typeface="Calibri" panose="020F0502020204030204" pitchFamily="34" charset="0"/>
              </a:rPr>
              <a:t>  = 11101101101101</a:t>
            </a:r>
            <a:r>
              <a:rPr lang="en-US" altLang="en-US" sz="1800" b="0" baseline="-25000">
                <a:latin typeface="Calibri" panose="020F0502020204030204" pitchFamily="34" charset="0"/>
              </a:rPr>
              <a:t>2  </a:t>
            </a:r>
            <a:r>
              <a:rPr lang="en-US" altLang="en-US" sz="1800" b="0">
                <a:latin typeface="Calibri" panose="020F0502020204030204" pitchFamily="34" charset="0"/>
              </a:rPr>
              <a:t> = 1.1101101101101</a:t>
            </a:r>
            <a:r>
              <a:rPr lang="en-US" altLang="en-US" sz="1800" b="0" baseline="-25000">
                <a:latin typeface="Calibri" panose="020F0502020204030204" pitchFamily="34" charset="0"/>
              </a:rPr>
              <a:t>2</a:t>
            </a:r>
            <a:r>
              <a:rPr lang="en-US" altLang="en-US" sz="1800" b="0">
                <a:latin typeface="Calibri" panose="020F0502020204030204" pitchFamily="34" charset="0"/>
              </a:rPr>
              <a:t> X 2</a:t>
            </a:r>
            <a:r>
              <a:rPr lang="en-US" altLang="en-US" sz="1800" b="0" baseline="30000">
                <a:latin typeface="Calibri" panose="020F0502020204030204" pitchFamily="34" charset="0"/>
              </a:rPr>
              <a:t>13</a:t>
            </a:r>
            <a:endParaRPr lang="en-US" altLang="en-US" sz="1800" b="0">
              <a:latin typeface="Calibri" panose="020F0502020204030204" pitchFamily="34" charset="0"/>
            </a:endParaRPr>
          </a:p>
          <a:p>
            <a:pPr>
              <a:lnSpc>
                <a:spcPct val="85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Significand</a:t>
            </a:r>
          </a:p>
          <a:p>
            <a:pPr lvl="1"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sz="1800" b="0" i="1">
                <a:latin typeface="Calibri" panose="020F0502020204030204" pitchFamily="34" charset="0"/>
              </a:rPr>
              <a:t>M</a:t>
            </a:r>
            <a:r>
              <a:rPr lang="en-US" altLang="en-US" sz="1800" b="0">
                <a:latin typeface="Calibri" panose="020F0502020204030204" pitchFamily="34" charset="0"/>
              </a:rPr>
              <a:t> 	= 	1.</a:t>
            </a:r>
            <a:r>
              <a:rPr lang="en-US" altLang="en-US" sz="1800" b="0" u="sng">
                <a:latin typeface="Calibri" panose="020F0502020204030204" pitchFamily="34" charset="0"/>
              </a:rPr>
              <a:t>1101101101101</a:t>
            </a:r>
            <a:r>
              <a:rPr lang="en-US" altLang="en-US" sz="1800" b="0" baseline="-25000">
                <a:latin typeface="Calibri" panose="020F0502020204030204" pitchFamily="34" charset="0"/>
              </a:rPr>
              <a:t>2</a:t>
            </a:r>
            <a:endParaRPr lang="en-US" altLang="en-US" sz="1800" b="0">
              <a:latin typeface="Calibri" panose="020F0502020204030204" pitchFamily="34" charset="0"/>
            </a:endParaRPr>
          </a:p>
          <a:p>
            <a:pPr lvl="1"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sz="1800" b="0">
                <a:latin typeface="Courier New" panose="02070309020205020404" pitchFamily="49" charset="0"/>
              </a:rPr>
              <a:t>frac	= 	 </a:t>
            </a:r>
            <a:r>
              <a:rPr lang="en-US" altLang="en-US" sz="1800" b="0" u="sng">
                <a:latin typeface="Courier New" panose="02070309020205020404" pitchFamily="49" charset="0"/>
              </a:rPr>
              <a:t>1101101101101</a:t>
            </a:r>
            <a:r>
              <a:rPr lang="en-US" altLang="en-US" sz="1800" b="0">
                <a:latin typeface="Courier New" panose="02070309020205020404" pitchFamily="49" charset="0"/>
              </a:rPr>
              <a:t>0000000000</a:t>
            </a:r>
            <a:r>
              <a:rPr lang="en-US" altLang="en-US" sz="1800" b="0" baseline="-25000">
                <a:latin typeface="Courier New" panose="02070309020205020404" pitchFamily="49" charset="0"/>
              </a:rPr>
              <a:t>2</a:t>
            </a:r>
            <a:endParaRPr lang="en-US" altLang="en-US" sz="1800" b="0">
              <a:latin typeface="Calibri" panose="020F0502020204030204" pitchFamily="34" charset="0"/>
            </a:endParaRPr>
          </a:p>
          <a:p>
            <a:pPr>
              <a:lnSpc>
                <a:spcPct val="85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Exponent</a:t>
            </a:r>
          </a:p>
          <a:p>
            <a:pPr lvl="1"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sz="1800" b="0" i="1">
                <a:latin typeface="Calibri" panose="020F0502020204030204" pitchFamily="34" charset="0"/>
              </a:rPr>
              <a:t>E	</a:t>
            </a:r>
            <a:r>
              <a:rPr lang="en-US" altLang="en-US" sz="1800" b="0">
                <a:latin typeface="Calibri" panose="020F0502020204030204" pitchFamily="34" charset="0"/>
              </a:rPr>
              <a:t> 	= 	13</a:t>
            </a:r>
          </a:p>
          <a:p>
            <a:pPr lvl="1"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sz="1800" b="0" i="1">
                <a:latin typeface="Calibri" panose="020F0502020204030204" pitchFamily="34" charset="0"/>
              </a:rPr>
              <a:t>Bias</a:t>
            </a:r>
            <a:r>
              <a:rPr lang="en-US" altLang="en-US" sz="1800" b="0">
                <a:latin typeface="Calibri" panose="020F0502020204030204" pitchFamily="34" charset="0"/>
              </a:rPr>
              <a:t> 	= 	127</a:t>
            </a:r>
          </a:p>
          <a:p>
            <a:pPr lvl="1"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sz="1800" b="0" i="1">
                <a:latin typeface="Calibri" panose="020F0502020204030204" pitchFamily="34" charset="0"/>
              </a:rPr>
              <a:t>Exp</a:t>
            </a:r>
            <a:r>
              <a:rPr lang="en-US" altLang="en-US" sz="1800" b="0">
                <a:latin typeface="Calibri" panose="020F0502020204030204" pitchFamily="34" charset="0"/>
              </a:rPr>
              <a:t> 	= 	140 	=	</a:t>
            </a:r>
            <a:r>
              <a:rPr lang="en-US" altLang="en-US" sz="1800" b="0">
                <a:latin typeface="Courier New" panose="02070309020205020404" pitchFamily="49" charset="0"/>
              </a:rPr>
              <a:t>10001100</a:t>
            </a:r>
            <a:r>
              <a:rPr lang="en-US" altLang="en-US" sz="1800" b="0" baseline="-25000">
                <a:latin typeface="Courier New" panose="02070309020205020404" pitchFamily="49" charset="0"/>
              </a:rPr>
              <a:t>2</a:t>
            </a:r>
            <a:endParaRPr lang="en-US" altLang="en-US" sz="1800" b="0">
              <a:latin typeface="Calibri" panose="020F0502020204030204" pitchFamily="34" charset="0"/>
            </a:endParaRPr>
          </a:p>
          <a:p>
            <a:pPr lvl="1">
              <a:spcBef>
                <a:spcPct val="20000"/>
              </a:spcBef>
              <a:buFont typeface="Wingdings" pitchFamily="2" charset="2"/>
              <a:buNone/>
            </a:pPr>
            <a:endParaRPr lang="en-US" altLang="en-US" sz="1800" b="0">
              <a:latin typeface="Calibri" panose="020F0502020204030204" pitchFamily="34" charset="0"/>
            </a:endParaRPr>
          </a:p>
          <a:p>
            <a:pPr lvl="1">
              <a:spcBef>
                <a:spcPct val="20000"/>
              </a:spcBef>
              <a:buFont typeface="Wingdings" pitchFamily="2" charset="2"/>
              <a:buNone/>
            </a:pPr>
            <a:endParaRPr lang="en-US" altLang="en-US" sz="1800" b="0">
              <a:latin typeface="Calibri" panose="020F0502020204030204" pitchFamily="34" charset="0"/>
            </a:endParaRPr>
          </a:p>
          <a:p>
            <a:pPr>
              <a:lnSpc>
                <a:spcPct val="85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en-US" sz="2000" b="0">
              <a:latin typeface="Calibri" panose="020F0502020204030204" pitchFamily="34" charset="0"/>
            </a:endParaRPr>
          </a:p>
          <a:p>
            <a:pPr>
              <a:lnSpc>
                <a:spcPct val="85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en-US" sz="2000" b="0">
              <a:latin typeface="Calibri" panose="020F0502020204030204" pitchFamily="34" charset="0"/>
            </a:endParaRPr>
          </a:p>
        </p:txBody>
      </p:sp>
      <p:sp>
        <p:nvSpPr>
          <p:cNvPr id="24579" name="Text Box 4">
            <a:extLst>
              <a:ext uri="{FF2B5EF4-FFF2-40B4-BE49-F238E27FC236}">
                <a16:creationId xmlns:a16="http://schemas.microsoft.com/office/drawing/2014/main" id="{32068D59-2F34-8B4B-BE29-832625812F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4495800"/>
            <a:ext cx="6781800" cy="1917700"/>
          </a:xfrm>
          <a:prstGeom prst="rect">
            <a:avLst/>
          </a:prstGeom>
          <a:noFill/>
          <a:ln w="38100" cmpd="dbl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tabLst>
                <a:tab pos="1084263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tabLst>
                <a:tab pos="1084263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tabLst>
                <a:tab pos="1084263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tabLst>
                <a:tab pos="1084263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tabLst>
                <a:tab pos="1084263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084263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084263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084263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1084263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en-US" sz="1800">
                <a:latin typeface="Helvetica" pitchFamily="2" charset="0"/>
              </a:rPr>
              <a:t>Floating Point Representation (Class 02):</a:t>
            </a:r>
          </a:p>
          <a:p>
            <a:pPr>
              <a:spcBef>
                <a:spcPct val="50000"/>
              </a:spcBef>
            </a:pPr>
            <a:r>
              <a:rPr lang="en-US" altLang="en-US" sz="1800">
                <a:latin typeface="Helvetica" pitchFamily="2" charset="0"/>
              </a:rPr>
              <a:t>Hex:</a:t>
            </a:r>
            <a:r>
              <a:rPr lang="en-US" altLang="en-US" sz="1800">
                <a:latin typeface="Courier New" panose="02070309020205020404" pitchFamily="49" charset="0"/>
              </a:rPr>
              <a:t>  	  4    6    6    D    B    4    0    0    </a:t>
            </a:r>
            <a:r>
              <a:rPr lang="en-US" altLang="en-US" sz="1800">
                <a:latin typeface="Helvetica" pitchFamily="2" charset="0"/>
              </a:rPr>
              <a:t>Binary:</a:t>
            </a:r>
            <a:r>
              <a:rPr lang="en-US" altLang="en-US" sz="1800">
                <a:latin typeface="Courier New" panose="02070309020205020404" pitchFamily="49" charset="0"/>
              </a:rPr>
              <a:t>  	0100 0110 0110 1101 1011 0100 0000 0000</a:t>
            </a:r>
          </a:p>
          <a:p>
            <a:pPr>
              <a:spcBef>
                <a:spcPct val="50000"/>
              </a:spcBef>
            </a:pPr>
            <a:r>
              <a:rPr lang="en-US" altLang="en-US" sz="1800">
                <a:latin typeface="Helvetica" pitchFamily="2" charset="0"/>
              </a:rPr>
              <a:t>140:</a:t>
            </a:r>
            <a:r>
              <a:rPr lang="en-US" altLang="en-US" sz="1800">
                <a:latin typeface="Courier New" panose="02070309020205020404" pitchFamily="49" charset="0"/>
              </a:rPr>
              <a:t>  	 100 0110 0</a:t>
            </a:r>
          </a:p>
          <a:p>
            <a:pPr>
              <a:spcBef>
                <a:spcPct val="50000"/>
              </a:spcBef>
            </a:pPr>
            <a:r>
              <a:rPr lang="en-US" altLang="en-US" sz="1800">
                <a:latin typeface="Helvetica" pitchFamily="2" charset="0"/>
              </a:rPr>
              <a:t>15213:</a:t>
            </a:r>
            <a:r>
              <a:rPr lang="en-US" altLang="en-US" sz="1800">
                <a:latin typeface="Courier New" panose="02070309020205020404" pitchFamily="49" charset="0"/>
              </a:rPr>
              <a:t>  	          </a:t>
            </a:r>
            <a:r>
              <a:rPr lang="en-US" altLang="en-US" sz="1800" i="1">
                <a:latin typeface="Courier New" panose="02070309020205020404" pitchFamily="49" charset="0"/>
              </a:rPr>
              <a:t>1</a:t>
            </a:r>
            <a:r>
              <a:rPr lang="en-US" altLang="en-US" sz="1800">
                <a:latin typeface="Courier New" panose="02070309020205020404" pitchFamily="49" charset="0"/>
              </a:rPr>
              <a:t>110 1101 1011 01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87">
            <a:extLst>
              <a:ext uri="{FF2B5EF4-FFF2-40B4-BE49-F238E27FC236}">
                <a16:creationId xmlns:a16="http://schemas.microsoft.com/office/drawing/2014/main" id="{E24288E0-99DF-554E-941B-2D382C3390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7038" y="152400"/>
            <a:ext cx="8716962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ja-JP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“</a:t>
            </a:r>
            <a:r>
              <a:rPr lang="en-US" altLang="ja-JP" sz="4600">
                <a:solidFill>
                  <a:schemeClr val="accent1"/>
                </a:solidFill>
                <a:latin typeface="Calibri" panose="020F0502020204030204" pitchFamily="34" charset="0"/>
              </a:rPr>
              <a:t>Denormalized</a:t>
            </a:r>
            <a:r>
              <a:rPr lang="ja-JP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”</a:t>
            </a:r>
            <a:r>
              <a:rPr lang="en-US" altLang="ja-JP" sz="4600">
                <a:solidFill>
                  <a:schemeClr val="accent1"/>
                </a:solidFill>
                <a:latin typeface="Calibri" panose="020F0502020204030204" pitchFamily="34" charset="0"/>
              </a:rPr>
              <a:t> Values</a:t>
            </a:r>
            <a:endParaRPr lang="en-US" altLang="en-US" sz="4600">
              <a:solidFill>
                <a:schemeClr val="accent1"/>
              </a:solidFill>
              <a:latin typeface="Calibri" panose="020F0502020204030204" pitchFamily="34" charset="0"/>
            </a:endParaRPr>
          </a:p>
        </p:txBody>
      </p:sp>
      <p:sp>
        <p:nvSpPr>
          <p:cNvPr id="25602" name="Rectangle 3">
            <a:extLst>
              <a:ext uri="{FF2B5EF4-FFF2-40B4-BE49-F238E27FC236}">
                <a16:creationId xmlns:a16="http://schemas.microsoft.com/office/drawing/2014/main" id="{FB34F34B-0FE6-B44C-8933-2B63C78BC1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914400"/>
            <a:ext cx="8307388" cy="522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>
                <a:latin typeface="Calibri" panose="020F0502020204030204" pitchFamily="34" charset="0"/>
              </a:rPr>
              <a:t>Condition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 </a:t>
            </a:r>
            <a:r>
              <a:rPr lang="en-US" altLang="en-US" sz="2000" b="0">
                <a:latin typeface="Courier New" panose="02070309020205020404" pitchFamily="49" charset="0"/>
              </a:rPr>
              <a:t>exp</a:t>
            </a:r>
            <a:r>
              <a:rPr lang="en-US" altLang="en-US" sz="2000" b="0">
                <a:latin typeface="Calibri" panose="020F0502020204030204" pitchFamily="34" charset="0"/>
              </a:rPr>
              <a:t> = </a:t>
            </a:r>
            <a:r>
              <a:rPr lang="en-US" altLang="en-US" sz="2000" b="0">
                <a:latin typeface="Courier New" panose="02070309020205020404" pitchFamily="49" charset="0"/>
              </a:rPr>
              <a:t>000</a:t>
            </a:r>
            <a:r>
              <a:rPr lang="en-US" altLang="en-US" sz="2000" b="0">
                <a:latin typeface="Calibri" panose="020F0502020204030204" pitchFamily="34" charset="0"/>
              </a:rPr>
              <a:t>…</a:t>
            </a:r>
            <a:r>
              <a:rPr lang="en-US" altLang="en-US" sz="2000" b="0">
                <a:latin typeface="Courier New" panose="02070309020205020404" pitchFamily="49" charset="0"/>
              </a:rPr>
              <a:t>0</a:t>
            </a:r>
          </a:p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>
                <a:latin typeface="Calibri" panose="020F0502020204030204" pitchFamily="34" charset="0"/>
              </a:rPr>
              <a:t>Value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Exponent value </a:t>
            </a:r>
            <a:r>
              <a:rPr lang="en-US" altLang="en-US" sz="2000" b="0" i="1">
                <a:latin typeface="Calibri" panose="020F0502020204030204" pitchFamily="34" charset="0"/>
              </a:rPr>
              <a:t>E </a:t>
            </a:r>
            <a:r>
              <a:rPr lang="en-US" altLang="en-US" sz="2000" b="0">
                <a:latin typeface="Calibri" panose="020F0502020204030204" pitchFamily="34" charset="0"/>
              </a:rPr>
              <a:t>= –</a:t>
            </a:r>
            <a:r>
              <a:rPr lang="en-US" altLang="en-US" sz="2000" b="0" i="1">
                <a:latin typeface="Calibri" panose="020F0502020204030204" pitchFamily="34" charset="0"/>
              </a:rPr>
              <a:t>Bias</a:t>
            </a:r>
            <a:r>
              <a:rPr lang="en-US" altLang="en-US" sz="2000" b="0">
                <a:latin typeface="Calibri" panose="020F0502020204030204" pitchFamily="34" charset="0"/>
              </a:rPr>
              <a:t> + 1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Significand value </a:t>
            </a:r>
            <a:r>
              <a:rPr lang="en-US" altLang="en-US" sz="2000" b="0" i="1">
                <a:latin typeface="Calibri" panose="020F0502020204030204" pitchFamily="34" charset="0"/>
              </a:rPr>
              <a:t>M </a:t>
            </a:r>
            <a:r>
              <a:rPr lang="en-US" altLang="en-US" sz="2000" b="0">
                <a:latin typeface="Calibri" panose="020F0502020204030204" pitchFamily="34" charset="0"/>
              </a:rPr>
              <a:t>=</a:t>
            </a:r>
            <a:r>
              <a:rPr lang="en-US" altLang="en-US" sz="2000" b="0" i="1">
                <a:latin typeface="Calibri" panose="020F0502020204030204" pitchFamily="34" charset="0"/>
              </a:rPr>
              <a:t> </a:t>
            </a:r>
            <a:r>
              <a:rPr lang="en-US" altLang="en-US" sz="2000" b="0" i="1">
                <a:latin typeface="Courier New" panose="02070309020205020404" pitchFamily="49" charset="0"/>
              </a:rPr>
              <a:t> </a:t>
            </a:r>
            <a:r>
              <a:rPr lang="en-US" altLang="en-US" sz="2000" b="0">
                <a:latin typeface="Courier New" panose="02070309020205020404" pitchFamily="49" charset="0"/>
              </a:rPr>
              <a:t>0.xxx</a:t>
            </a:r>
            <a:r>
              <a:rPr lang="en-US" altLang="en-US" sz="2000" b="0">
                <a:latin typeface="Calibri" panose="020F0502020204030204" pitchFamily="34" charset="0"/>
              </a:rPr>
              <a:t>…</a:t>
            </a:r>
            <a:r>
              <a:rPr lang="en-US" altLang="en-US" sz="2000" b="0">
                <a:latin typeface="Courier New" panose="02070309020205020404" pitchFamily="49" charset="0"/>
              </a:rPr>
              <a:t>x</a:t>
            </a:r>
            <a:r>
              <a:rPr lang="en-US" altLang="en-US" sz="2000" b="0" baseline="-25000">
                <a:latin typeface="Calibri" panose="020F0502020204030204" pitchFamily="34" charset="0"/>
              </a:rPr>
              <a:t>2</a:t>
            </a:r>
            <a:endParaRPr lang="en-US" altLang="en-US" sz="2000" b="0">
              <a:latin typeface="Courier New" panose="02070309020205020404" pitchFamily="49" charset="0"/>
            </a:endParaRP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ourier New" panose="02070309020205020404" pitchFamily="49" charset="0"/>
              </a:rPr>
              <a:t>xxx</a:t>
            </a:r>
            <a:r>
              <a:rPr lang="en-US" altLang="en-US" sz="2000" b="0">
                <a:latin typeface="Calibri" panose="020F0502020204030204" pitchFamily="34" charset="0"/>
              </a:rPr>
              <a:t>…</a:t>
            </a:r>
            <a:r>
              <a:rPr lang="en-US" altLang="en-US" sz="2000" b="0">
                <a:latin typeface="Courier New" panose="02070309020205020404" pitchFamily="49" charset="0"/>
              </a:rPr>
              <a:t>x</a:t>
            </a:r>
            <a:r>
              <a:rPr lang="en-US" altLang="en-US" sz="2000" b="0">
                <a:latin typeface="Calibri" panose="020F0502020204030204" pitchFamily="34" charset="0"/>
              </a:rPr>
              <a:t>: bits of </a:t>
            </a:r>
            <a:r>
              <a:rPr lang="en-US" altLang="en-US" sz="2000" b="0">
                <a:latin typeface="Courier New" panose="02070309020205020404" pitchFamily="49" charset="0"/>
              </a:rPr>
              <a:t>frac</a:t>
            </a:r>
            <a:endParaRPr lang="en-US" altLang="en-US" sz="2000" b="0">
              <a:latin typeface="Calibri" panose="020F0502020204030204" pitchFamily="34" charset="0"/>
            </a:endParaRPr>
          </a:p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>
                <a:latin typeface="Calibri" panose="020F0502020204030204" pitchFamily="34" charset="0"/>
              </a:rPr>
              <a:t>Cases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800" b="0">
                <a:latin typeface="Calibri" panose="020F0502020204030204" pitchFamily="34" charset="0"/>
              </a:rPr>
              <a:t> </a:t>
            </a:r>
            <a:r>
              <a:rPr lang="en-US" altLang="en-US" sz="2000" b="0">
                <a:latin typeface="Courier New" panose="02070309020205020404" pitchFamily="49" charset="0"/>
              </a:rPr>
              <a:t>exp</a:t>
            </a:r>
            <a:r>
              <a:rPr lang="en-US" altLang="en-US" sz="2000" b="0">
                <a:latin typeface="Calibri" panose="020F0502020204030204" pitchFamily="34" charset="0"/>
              </a:rPr>
              <a:t> = </a:t>
            </a:r>
            <a:r>
              <a:rPr lang="en-US" altLang="en-US" sz="2000" b="0">
                <a:latin typeface="Courier New" panose="02070309020205020404" pitchFamily="49" charset="0"/>
              </a:rPr>
              <a:t>000</a:t>
            </a:r>
            <a:r>
              <a:rPr lang="en-US" altLang="en-US" sz="2000" b="0">
                <a:latin typeface="Calibri" panose="020F0502020204030204" pitchFamily="34" charset="0"/>
              </a:rPr>
              <a:t>…</a:t>
            </a:r>
            <a:r>
              <a:rPr lang="en-US" altLang="en-US" sz="2000" b="0">
                <a:latin typeface="Courier New" panose="02070309020205020404" pitchFamily="49" charset="0"/>
              </a:rPr>
              <a:t>0</a:t>
            </a:r>
            <a:r>
              <a:rPr lang="en-US" altLang="en-US" sz="2000" b="0">
                <a:latin typeface="Calibri" panose="020F0502020204030204" pitchFamily="34" charset="0"/>
              </a:rPr>
              <a:t>, </a:t>
            </a:r>
            <a:r>
              <a:rPr lang="en-US" altLang="en-US" sz="2000" b="0">
                <a:latin typeface="Courier New" panose="02070309020205020404" pitchFamily="49" charset="0"/>
              </a:rPr>
              <a:t>frac</a:t>
            </a:r>
            <a:r>
              <a:rPr lang="en-US" altLang="en-US" sz="2000" b="0">
                <a:latin typeface="Calibri" panose="020F0502020204030204" pitchFamily="34" charset="0"/>
              </a:rPr>
              <a:t> = </a:t>
            </a:r>
            <a:r>
              <a:rPr lang="en-US" altLang="en-US" sz="2000" b="0">
                <a:latin typeface="Courier New" panose="02070309020205020404" pitchFamily="49" charset="0"/>
              </a:rPr>
              <a:t>000</a:t>
            </a:r>
            <a:r>
              <a:rPr lang="en-US" altLang="en-US" sz="2000" b="0">
                <a:latin typeface="Calibri" panose="020F0502020204030204" pitchFamily="34" charset="0"/>
              </a:rPr>
              <a:t>…</a:t>
            </a:r>
            <a:r>
              <a:rPr lang="en-US" altLang="en-US" sz="2000" b="0">
                <a:latin typeface="Courier New" panose="02070309020205020404" pitchFamily="49" charset="0"/>
              </a:rPr>
              <a:t>0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Represents value 0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Note that have distinct values +0 and –0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ourier New" panose="02070309020205020404" pitchFamily="49" charset="0"/>
              </a:rPr>
              <a:t>exp</a:t>
            </a:r>
            <a:r>
              <a:rPr lang="en-US" altLang="en-US" sz="2000" b="0">
                <a:latin typeface="Calibri" panose="020F0502020204030204" pitchFamily="34" charset="0"/>
              </a:rPr>
              <a:t> = </a:t>
            </a:r>
            <a:r>
              <a:rPr lang="en-US" altLang="en-US" sz="2000" b="0">
                <a:latin typeface="Courier New" panose="02070309020205020404" pitchFamily="49" charset="0"/>
              </a:rPr>
              <a:t>000</a:t>
            </a:r>
            <a:r>
              <a:rPr lang="en-US" altLang="en-US" sz="2000" b="0">
                <a:latin typeface="Calibri" panose="020F0502020204030204" pitchFamily="34" charset="0"/>
              </a:rPr>
              <a:t>…</a:t>
            </a:r>
            <a:r>
              <a:rPr lang="en-US" altLang="en-US" sz="2000" b="0">
                <a:latin typeface="Courier New" panose="02070309020205020404" pitchFamily="49" charset="0"/>
              </a:rPr>
              <a:t>0</a:t>
            </a:r>
            <a:r>
              <a:rPr lang="en-US" altLang="en-US" sz="2000" b="0">
                <a:latin typeface="Calibri" panose="020F0502020204030204" pitchFamily="34" charset="0"/>
              </a:rPr>
              <a:t>, </a:t>
            </a:r>
            <a:r>
              <a:rPr lang="en-US" altLang="en-US" sz="2000" b="0">
                <a:latin typeface="Courier New" panose="02070309020205020404" pitchFamily="49" charset="0"/>
              </a:rPr>
              <a:t>frac</a:t>
            </a:r>
            <a:r>
              <a:rPr lang="en-US" altLang="en-US" sz="2000" b="0">
                <a:latin typeface="Calibri" panose="020F0502020204030204" pitchFamily="34" charset="0"/>
              </a:rPr>
              <a:t> </a:t>
            </a:r>
            <a:r>
              <a:rPr lang="en-US" altLang="en-US" sz="2000" b="0">
                <a:latin typeface="Calibri" panose="020F0502020204030204" pitchFamily="34" charset="0"/>
                <a:sym typeface="Symbol" pitchFamily="2" charset="2"/>
              </a:rPr>
              <a:t></a:t>
            </a:r>
            <a:r>
              <a:rPr lang="en-US" altLang="en-US" sz="2000" b="0">
                <a:latin typeface="Calibri" panose="020F0502020204030204" pitchFamily="34" charset="0"/>
              </a:rPr>
              <a:t> </a:t>
            </a:r>
            <a:r>
              <a:rPr lang="en-US" altLang="en-US" sz="2000" b="0">
                <a:latin typeface="Courier New" panose="02070309020205020404" pitchFamily="49" charset="0"/>
              </a:rPr>
              <a:t>000</a:t>
            </a:r>
            <a:r>
              <a:rPr lang="en-US" altLang="en-US" sz="2000" b="0">
                <a:latin typeface="Calibri" panose="020F0502020204030204" pitchFamily="34" charset="0"/>
              </a:rPr>
              <a:t>…</a:t>
            </a:r>
            <a:r>
              <a:rPr lang="en-US" altLang="en-US" sz="2000" b="0">
                <a:latin typeface="Courier New" panose="02070309020205020404" pitchFamily="49" charset="0"/>
              </a:rPr>
              <a:t>0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Numbers very close to 0.0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Lose precision as get smaller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ja-JP" altLang="en-US" sz="2000" b="0">
                <a:latin typeface="Calibri" panose="020F0502020204030204" pitchFamily="34" charset="0"/>
              </a:rPr>
              <a:t>“</a:t>
            </a:r>
            <a:r>
              <a:rPr lang="en-US" altLang="ja-JP" sz="2000" b="0">
                <a:latin typeface="Calibri" panose="020F0502020204030204" pitchFamily="34" charset="0"/>
              </a:rPr>
              <a:t>Gradual underflow</a:t>
            </a:r>
            <a:r>
              <a:rPr lang="ja-JP" altLang="en-US" sz="2000" b="0">
                <a:latin typeface="Calibri" panose="020F0502020204030204" pitchFamily="34" charset="0"/>
              </a:rPr>
              <a:t>”</a:t>
            </a:r>
            <a:endParaRPr lang="en-US" altLang="en-US" sz="2000" b="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050">
            <a:extLst>
              <a:ext uri="{FF2B5EF4-FFF2-40B4-BE49-F238E27FC236}">
                <a16:creationId xmlns:a16="http://schemas.microsoft.com/office/drawing/2014/main" id="{9737433C-8DC1-F748-A27B-815FC9D682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323850"/>
            <a:ext cx="8915400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Special Values</a:t>
            </a:r>
          </a:p>
        </p:txBody>
      </p:sp>
      <p:sp>
        <p:nvSpPr>
          <p:cNvPr id="26626" name="Rectangle 3">
            <a:extLst>
              <a:ext uri="{FF2B5EF4-FFF2-40B4-BE49-F238E27FC236}">
                <a16:creationId xmlns:a16="http://schemas.microsoft.com/office/drawing/2014/main" id="{6C928B60-F9C5-A149-98EF-B86F588392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220788"/>
            <a:ext cx="8307387" cy="5224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>
                <a:latin typeface="Calibri" panose="020F0502020204030204" pitchFamily="34" charset="0"/>
              </a:rPr>
              <a:t>Condition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 </a:t>
            </a:r>
            <a:r>
              <a:rPr lang="en-US" altLang="en-US" sz="2000" b="0">
                <a:latin typeface="Courier New" panose="02070309020205020404" pitchFamily="49" charset="0"/>
              </a:rPr>
              <a:t>exp</a:t>
            </a:r>
            <a:r>
              <a:rPr lang="en-US" altLang="en-US" sz="2000" b="0">
                <a:latin typeface="Calibri" panose="020F0502020204030204" pitchFamily="34" charset="0"/>
              </a:rPr>
              <a:t> = </a:t>
            </a:r>
            <a:r>
              <a:rPr lang="en-US" altLang="en-US" sz="2000" b="0">
                <a:latin typeface="Courier New" panose="02070309020205020404" pitchFamily="49" charset="0"/>
              </a:rPr>
              <a:t>111</a:t>
            </a:r>
            <a:r>
              <a:rPr lang="en-US" altLang="en-US" sz="2000" b="0">
                <a:latin typeface="Calibri" panose="020F0502020204030204" pitchFamily="34" charset="0"/>
              </a:rPr>
              <a:t>…</a:t>
            </a:r>
            <a:r>
              <a:rPr lang="en-US" altLang="en-US" sz="2000" b="0">
                <a:latin typeface="Courier New" panose="02070309020205020404" pitchFamily="49" charset="0"/>
              </a:rPr>
              <a:t>1</a:t>
            </a:r>
          </a:p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>
                <a:latin typeface="Calibri" panose="020F0502020204030204" pitchFamily="34" charset="0"/>
              </a:rPr>
              <a:t>Cases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800" b="0">
                <a:latin typeface="Calibri" panose="020F0502020204030204" pitchFamily="34" charset="0"/>
              </a:rPr>
              <a:t> </a:t>
            </a:r>
            <a:r>
              <a:rPr lang="en-US" altLang="en-US" sz="2000" b="0">
                <a:latin typeface="Courier New" panose="02070309020205020404" pitchFamily="49" charset="0"/>
              </a:rPr>
              <a:t>exp</a:t>
            </a:r>
            <a:r>
              <a:rPr lang="en-US" altLang="en-US" sz="2000" b="0">
                <a:latin typeface="Calibri" panose="020F0502020204030204" pitchFamily="34" charset="0"/>
              </a:rPr>
              <a:t> = </a:t>
            </a:r>
            <a:r>
              <a:rPr lang="en-US" altLang="en-US" sz="2000" b="0">
                <a:latin typeface="Courier New" panose="02070309020205020404" pitchFamily="49" charset="0"/>
              </a:rPr>
              <a:t>111</a:t>
            </a:r>
            <a:r>
              <a:rPr lang="en-US" altLang="en-US" sz="2000" b="0">
                <a:latin typeface="Calibri" panose="020F0502020204030204" pitchFamily="34" charset="0"/>
              </a:rPr>
              <a:t>…</a:t>
            </a:r>
            <a:r>
              <a:rPr lang="en-US" altLang="en-US" sz="2000" b="0">
                <a:latin typeface="Courier New" panose="02070309020205020404" pitchFamily="49" charset="0"/>
              </a:rPr>
              <a:t>1</a:t>
            </a:r>
            <a:r>
              <a:rPr lang="en-US" altLang="en-US" sz="2000" b="0">
                <a:latin typeface="Calibri" panose="020F0502020204030204" pitchFamily="34" charset="0"/>
              </a:rPr>
              <a:t>, </a:t>
            </a:r>
            <a:r>
              <a:rPr lang="en-US" altLang="en-US" sz="2000" b="0">
                <a:latin typeface="Courier New" panose="02070309020205020404" pitchFamily="49" charset="0"/>
              </a:rPr>
              <a:t>frac</a:t>
            </a:r>
            <a:r>
              <a:rPr lang="en-US" altLang="en-US" sz="2000" b="0">
                <a:latin typeface="Calibri" panose="020F0502020204030204" pitchFamily="34" charset="0"/>
              </a:rPr>
              <a:t> = </a:t>
            </a:r>
            <a:r>
              <a:rPr lang="en-US" altLang="en-US" sz="2000" b="0">
                <a:latin typeface="Courier New" panose="02070309020205020404" pitchFamily="49" charset="0"/>
              </a:rPr>
              <a:t>000</a:t>
            </a:r>
            <a:r>
              <a:rPr lang="en-US" altLang="en-US" sz="2000" b="0">
                <a:latin typeface="Calibri" panose="020F0502020204030204" pitchFamily="34" charset="0"/>
              </a:rPr>
              <a:t>…</a:t>
            </a:r>
            <a:r>
              <a:rPr lang="en-US" altLang="en-US" sz="2000" b="0">
                <a:latin typeface="Courier New" panose="02070309020205020404" pitchFamily="49" charset="0"/>
              </a:rPr>
              <a:t>0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Represents value</a:t>
            </a:r>
            <a:r>
              <a:rPr lang="en-US" altLang="en-US" sz="2000" b="0">
                <a:latin typeface="Symbol" pitchFamily="2" charset="2"/>
              </a:rPr>
              <a:t></a:t>
            </a:r>
            <a:r>
              <a:rPr lang="en-US" altLang="en-US" sz="2000" b="0">
                <a:latin typeface="Calibri" panose="020F0502020204030204" pitchFamily="34" charset="0"/>
              </a:rPr>
              <a:t>(infinity)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Operation that overflows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Both positive and negative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E.g., 1.0/0.0 = </a:t>
            </a:r>
            <a:r>
              <a:rPr lang="en-US" altLang="en-US" sz="2000" b="0">
                <a:latin typeface="Symbol" pitchFamily="2" charset="2"/>
              </a:rPr>
              <a:t></a:t>
            </a:r>
            <a:r>
              <a:rPr lang="en-US" altLang="en-US" sz="2000" b="0">
                <a:latin typeface="Calibri" panose="020F0502020204030204" pitchFamily="34" charset="0"/>
              </a:rPr>
              <a:t>1.0/</a:t>
            </a:r>
            <a:r>
              <a:rPr lang="en-US" altLang="en-US" sz="2000" b="0">
                <a:latin typeface="Symbol" pitchFamily="2" charset="2"/>
              </a:rPr>
              <a:t></a:t>
            </a:r>
            <a:r>
              <a:rPr lang="en-US" altLang="en-US" sz="2000" b="0">
                <a:latin typeface="Calibri" panose="020F0502020204030204" pitchFamily="34" charset="0"/>
              </a:rPr>
              <a:t>0.0 = +</a:t>
            </a:r>
            <a:r>
              <a:rPr lang="en-US" altLang="en-US" sz="2000" b="0">
                <a:latin typeface="Symbol" pitchFamily="2" charset="2"/>
              </a:rPr>
              <a:t></a:t>
            </a:r>
            <a:r>
              <a:rPr lang="en-US" altLang="en-US" sz="2000" b="0">
                <a:latin typeface="Calibri" panose="020F0502020204030204" pitchFamily="34" charset="0"/>
              </a:rPr>
              <a:t>,  1.0/</a:t>
            </a:r>
            <a:r>
              <a:rPr lang="en-US" altLang="en-US" sz="2000" b="0">
                <a:latin typeface="Symbol" pitchFamily="2" charset="2"/>
              </a:rPr>
              <a:t></a:t>
            </a:r>
            <a:r>
              <a:rPr lang="en-US" altLang="en-US" sz="2000" b="0">
                <a:latin typeface="Calibri" panose="020F0502020204030204" pitchFamily="34" charset="0"/>
              </a:rPr>
              <a:t>0.0 = </a:t>
            </a:r>
            <a:r>
              <a:rPr lang="en-US" altLang="en-US" sz="2000" b="0">
                <a:latin typeface="Symbol" pitchFamily="2" charset="2"/>
              </a:rPr>
              <a:t></a:t>
            </a:r>
            <a:endParaRPr lang="en-US" altLang="en-US" sz="2000" b="0">
              <a:latin typeface="Calibri" panose="020F0502020204030204" pitchFamily="34" charset="0"/>
            </a:endParaRP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ourier New" panose="02070309020205020404" pitchFamily="49" charset="0"/>
              </a:rPr>
              <a:t>exp</a:t>
            </a:r>
            <a:r>
              <a:rPr lang="en-US" altLang="en-US" sz="2000" b="0">
                <a:latin typeface="Calibri" panose="020F0502020204030204" pitchFamily="34" charset="0"/>
              </a:rPr>
              <a:t> = </a:t>
            </a:r>
            <a:r>
              <a:rPr lang="en-US" altLang="en-US" sz="2000" b="0">
                <a:latin typeface="Courier New" panose="02070309020205020404" pitchFamily="49" charset="0"/>
              </a:rPr>
              <a:t>111</a:t>
            </a:r>
            <a:r>
              <a:rPr lang="en-US" altLang="en-US" sz="2000" b="0">
                <a:latin typeface="Calibri" panose="020F0502020204030204" pitchFamily="34" charset="0"/>
              </a:rPr>
              <a:t>…</a:t>
            </a:r>
            <a:r>
              <a:rPr lang="en-US" altLang="en-US" sz="2000" b="0">
                <a:latin typeface="Courier New" panose="02070309020205020404" pitchFamily="49" charset="0"/>
              </a:rPr>
              <a:t>1</a:t>
            </a:r>
            <a:r>
              <a:rPr lang="en-US" altLang="en-US" sz="2000" b="0">
                <a:latin typeface="Calibri" panose="020F0502020204030204" pitchFamily="34" charset="0"/>
              </a:rPr>
              <a:t>, </a:t>
            </a:r>
            <a:r>
              <a:rPr lang="en-US" altLang="en-US" sz="2000" b="0">
                <a:latin typeface="Courier New" panose="02070309020205020404" pitchFamily="49" charset="0"/>
              </a:rPr>
              <a:t>frac</a:t>
            </a:r>
            <a:r>
              <a:rPr lang="en-US" altLang="en-US" sz="2000" b="0">
                <a:latin typeface="Calibri" panose="020F0502020204030204" pitchFamily="34" charset="0"/>
              </a:rPr>
              <a:t> </a:t>
            </a:r>
            <a:r>
              <a:rPr lang="en-US" altLang="en-US" sz="2000" b="0">
                <a:latin typeface="Calibri" panose="020F0502020204030204" pitchFamily="34" charset="0"/>
                <a:sym typeface="Symbol" pitchFamily="2" charset="2"/>
              </a:rPr>
              <a:t></a:t>
            </a:r>
            <a:r>
              <a:rPr lang="en-US" altLang="en-US" sz="2000" b="0">
                <a:latin typeface="Calibri" panose="020F0502020204030204" pitchFamily="34" charset="0"/>
              </a:rPr>
              <a:t> </a:t>
            </a:r>
            <a:r>
              <a:rPr lang="en-US" altLang="en-US" sz="2000" b="0">
                <a:latin typeface="Courier New" panose="02070309020205020404" pitchFamily="49" charset="0"/>
              </a:rPr>
              <a:t>000</a:t>
            </a:r>
            <a:r>
              <a:rPr lang="en-US" altLang="en-US" sz="2000" b="0">
                <a:latin typeface="Calibri" panose="020F0502020204030204" pitchFamily="34" charset="0"/>
              </a:rPr>
              <a:t>…</a:t>
            </a:r>
            <a:r>
              <a:rPr lang="en-US" altLang="en-US" sz="2000" b="0">
                <a:latin typeface="Courier New" panose="02070309020205020404" pitchFamily="49" charset="0"/>
              </a:rPr>
              <a:t>0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Not-a-Number (NaN)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Represents case when no numeric value can be determined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E.g., sqrt(–1), </a:t>
            </a:r>
            <a:r>
              <a:rPr lang="en-US" altLang="en-US" sz="2000" b="0">
                <a:latin typeface="Symbol" pitchFamily="2" charset="2"/>
              </a:rPr>
              <a:t>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8">
            <a:extLst>
              <a:ext uri="{FF2B5EF4-FFF2-40B4-BE49-F238E27FC236}">
                <a16:creationId xmlns:a16="http://schemas.microsoft.com/office/drawing/2014/main" id="{3D5D60A7-01C2-4E44-A0DA-CC97B723CC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813" y="247650"/>
            <a:ext cx="8716962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Summary</a:t>
            </a:r>
          </a:p>
        </p:txBody>
      </p:sp>
      <p:sp>
        <p:nvSpPr>
          <p:cNvPr id="27650" name="Line 3">
            <a:extLst>
              <a:ext uri="{FF2B5EF4-FFF2-40B4-BE49-F238E27FC236}">
                <a16:creationId xmlns:a16="http://schemas.microsoft.com/office/drawing/2014/main" id="{8ACD6D2C-6D37-E543-99F7-F3A74CB01748}"/>
              </a:ext>
            </a:extLst>
          </p:cNvPr>
          <p:cNvSpPr>
            <a:spLocks noChangeShapeType="1"/>
          </p:cNvSpPr>
          <p:nvPr/>
        </p:nvSpPr>
        <p:spPr bwMode="auto">
          <a:xfrm>
            <a:off x="838200" y="2828925"/>
            <a:ext cx="73152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51" name="Line 4">
            <a:extLst>
              <a:ext uri="{FF2B5EF4-FFF2-40B4-BE49-F238E27FC236}">
                <a16:creationId xmlns:a16="http://schemas.microsoft.com/office/drawing/2014/main" id="{19F875EF-DE72-6D4C-AC3D-EA36699FFD75}"/>
              </a:ext>
            </a:extLst>
          </p:cNvPr>
          <p:cNvSpPr>
            <a:spLocks noChangeShapeType="1"/>
          </p:cNvSpPr>
          <p:nvPr/>
        </p:nvSpPr>
        <p:spPr bwMode="auto">
          <a:xfrm>
            <a:off x="838200" y="2676525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52" name="Line 5">
            <a:extLst>
              <a:ext uri="{FF2B5EF4-FFF2-40B4-BE49-F238E27FC236}">
                <a16:creationId xmlns:a16="http://schemas.microsoft.com/office/drawing/2014/main" id="{9418D920-8677-4345-9A7F-C8E428FB9D8E}"/>
              </a:ext>
            </a:extLst>
          </p:cNvPr>
          <p:cNvSpPr>
            <a:spLocks noChangeShapeType="1"/>
          </p:cNvSpPr>
          <p:nvPr/>
        </p:nvSpPr>
        <p:spPr bwMode="auto">
          <a:xfrm>
            <a:off x="8153400" y="3286125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53" name="Line 6">
            <a:extLst>
              <a:ext uri="{FF2B5EF4-FFF2-40B4-BE49-F238E27FC236}">
                <a16:creationId xmlns:a16="http://schemas.microsoft.com/office/drawing/2014/main" id="{1CFDB8D4-815A-FA4A-AABA-4F376FE7EFFC}"/>
              </a:ext>
            </a:extLst>
          </p:cNvPr>
          <p:cNvSpPr>
            <a:spLocks noChangeShapeType="1"/>
          </p:cNvSpPr>
          <p:nvPr/>
        </p:nvSpPr>
        <p:spPr bwMode="auto">
          <a:xfrm>
            <a:off x="8153400" y="2676525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54" name="Line 7">
            <a:extLst>
              <a:ext uri="{FF2B5EF4-FFF2-40B4-BE49-F238E27FC236}">
                <a16:creationId xmlns:a16="http://schemas.microsoft.com/office/drawing/2014/main" id="{35D75CA3-2977-9A48-9EA7-9C93A46EC5D7}"/>
              </a:ext>
            </a:extLst>
          </p:cNvPr>
          <p:cNvSpPr>
            <a:spLocks noChangeShapeType="1"/>
          </p:cNvSpPr>
          <p:nvPr/>
        </p:nvSpPr>
        <p:spPr bwMode="auto">
          <a:xfrm>
            <a:off x="4267200" y="2676525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55" name="Line 8">
            <a:extLst>
              <a:ext uri="{FF2B5EF4-FFF2-40B4-BE49-F238E27FC236}">
                <a16:creationId xmlns:a16="http://schemas.microsoft.com/office/drawing/2014/main" id="{292DB7E3-FDF8-2A44-B676-B1765C598AF8}"/>
              </a:ext>
            </a:extLst>
          </p:cNvPr>
          <p:cNvSpPr>
            <a:spLocks noChangeShapeType="1"/>
          </p:cNvSpPr>
          <p:nvPr/>
        </p:nvSpPr>
        <p:spPr bwMode="auto">
          <a:xfrm>
            <a:off x="8153400" y="3438525"/>
            <a:ext cx="5334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56" name="Text Box 9">
            <a:extLst>
              <a:ext uri="{FF2B5EF4-FFF2-40B4-BE49-F238E27FC236}">
                <a16:creationId xmlns:a16="http://schemas.microsoft.com/office/drawing/2014/main" id="{E00BBB6D-8B9E-6C4E-BFBF-2C51A6D0E9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53400" y="3143250"/>
            <a:ext cx="5397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latin typeface="Helvetica" pitchFamily="2" charset="0"/>
              </a:rPr>
              <a:t>NaN</a:t>
            </a:r>
          </a:p>
        </p:txBody>
      </p:sp>
      <p:sp>
        <p:nvSpPr>
          <p:cNvPr id="27657" name="Line 10">
            <a:extLst>
              <a:ext uri="{FF2B5EF4-FFF2-40B4-BE49-F238E27FC236}">
                <a16:creationId xmlns:a16="http://schemas.microsoft.com/office/drawing/2014/main" id="{C2E6C1EC-0180-8249-B884-B7D940DB2B3B}"/>
              </a:ext>
            </a:extLst>
          </p:cNvPr>
          <p:cNvSpPr>
            <a:spLocks noChangeShapeType="1"/>
          </p:cNvSpPr>
          <p:nvPr/>
        </p:nvSpPr>
        <p:spPr bwMode="auto">
          <a:xfrm>
            <a:off x="8686800" y="3286125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58" name="Line 11">
            <a:extLst>
              <a:ext uri="{FF2B5EF4-FFF2-40B4-BE49-F238E27FC236}">
                <a16:creationId xmlns:a16="http://schemas.microsoft.com/office/drawing/2014/main" id="{06E34192-5F49-EF47-A477-410901E0534C}"/>
              </a:ext>
            </a:extLst>
          </p:cNvPr>
          <p:cNvSpPr>
            <a:spLocks noChangeShapeType="1"/>
          </p:cNvSpPr>
          <p:nvPr/>
        </p:nvSpPr>
        <p:spPr bwMode="auto">
          <a:xfrm>
            <a:off x="304800" y="33528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59" name="Line 12">
            <a:extLst>
              <a:ext uri="{FF2B5EF4-FFF2-40B4-BE49-F238E27FC236}">
                <a16:creationId xmlns:a16="http://schemas.microsoft.com/office/drawing/2014/main" id="{4BA40AFE-FFC4-B447-B2EC-163FD50888BA}"/>
              </a:ext>
            </a:extLst>
          </p:cNvPr>
          <p:cNvSpPr>
            <a:spLocks noChangeShapeType="1"/>
          </p:cNvSpPr>
          <p:nvPr/>
        </p:nvSpPr>
        <p:spPr bwMode="auto">
          <a:xfrm>
            <a:off x="304800" y="3505200"/>
            <a:ext cx="5334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60" name="Text Box 13">
            <a:extLst>
              <a:ext uri="{FF2B5EF4-FFF2-40B4-BE49-F238E27FC236}">
                <a16:creationId xmlns:a16="http://schemas.microsoft.com/office/drawing/2014/main" id="{D13D9F4B-10E2-D249-BA72-A4BF2A2435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3209925"/>
            <a:ext cx="53975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latin typeface="Helvetica" pitchFamily="2" charset="0"/>
              </a:rPr>
              <a:t>NaN</a:t>
            </a:r>
          </a:p>
        </p:txBody>
      </p:sp>
      <p:sp>
        <p:nvSpPr>
          <p:cNvPr id="27661" name="Line 14">
            <a:extLst>
              <a:ext uri="{FF2B5EF4-FFF2-40B4-BE49-F238E27FC236}">
                <a16:creationId xmlns:a16="http://schemas.microsoft.com/office/drawing/2014/main" id="{DDECDCAC-C2CA-FB43-9874-C3F8D42AC258}"/>
              </a:ext>
            </a:extLst>
          </p:cNvPr>
          <p:cNvSpPr>
            <a:spLocks noChangeShapeType="1"/>
          </p:cNvSpPr>
          <p:nvPr/>
        </p:nvSpPr>
        <p:spPr bwMode="auto">
          <a:xfrm>
            <a:off x="838200" y="3352800"/>
            <a:ext cx="0" cy="2286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62" name="Rectangle 15">
            <a:extLst>
              <a:ext uri="{FF2B5EF4-FFF2-40B4-BE49-F238E27FC236}">
                <a16:creationId xmlns:a16="http://schemas.microsoft.com/office/drawing/2014/main" id="{AA1A31B5-350C-D44D-AD30-F89FA64DA2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72400" y="2319338"/>
            <a:ext cx="57467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b="0"/>
              <a:t>+</a:t>
            </a:r>
            <a:r>
              <a:rPr lang="en-US" altLang="en-US" b="0">
                <a:latin typeface="Symbol" pitchFamily="2" charset="2"/>
              </a:rPr>
              <a:t></a:t>
            </a:r>
          </a:p>
        </p:txBody>
      </p:sp>
      <p:sp>
        <p:nvSpPr>
          <p:cNvPr id="27663" name="Rectangle 16">
            <a:extLst>
              <a:ext uri="{FF2B5EF4-FFF2-40B4-BE49-F238E27FC236}">
                <a16:creationId xmlns:a16="http://schemas.microsoft.com/office/drawing/2014/main" id="{C1657E71-24EE-EA49-9AB1-545C0FC024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5963" y="2295525"/>
            <a:ext cx="5270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b="0">
                <a:sym typeface="Symbol" pitchFamily="2" charset="2"/>
              </a:rPr>
              <a:t></a:t>
            </a:r>
            <a:r>
              <a:rPr lang="en-US" altLang="en-US" b="0">
                <a:latin typeface="Symbol" pitchFamily="2" charset="2"/>
              </a:rPr>
              <a:t></a:t>
            </a:r>
          </a:p>
        </p:txBody>
      </p:sp>
      <p:sp>
        <p:nvSpPr>
          <p:cNvPr id="27664" name="Text Box 17">
            <a:extLst>
              <a:ext uri="{FF2B5EF4-FFF2-40B4-BE49-F238E27FC236}">
                <a16:creationId xmlns:a16="http://schemas.microsoft.com/office/drawing/2014/main" id="{CE16DF10-B544-FE47-8A25-B5815DFACB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62400" y="3273425"/>
            <a:ext cx="43656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  <a:sym typeface="Symbol" pitchFamily="2" charset="2"/>
              </a:rPr>
              <a:t></a:t>
            </a:r>
            <a:r>
              <a:rPr lang="en-US" altLang="en-US" sz="1800" b="0">
                <a:latin typeface="Helvetica" pitchFamily="2" charset="0"/>
              </a:rPr>
              <a:t>0</a:t>
            </a:r>
          </a:p>
        </p:txBody>
      </p:sp>
      <p:sp>
        <p:nvSpPr>
          <p:cNvPr id="27665" name="Line 18">
            <a:extLst>
              <a:ext uri="{FF2B5EF4-FFF2-40B4-BE49-F238E27FC236}">
                <a16:creationId xmlns:a16="http://schemas.microsoft.com/office/drawing/2014/main" id="{292A5E69-8EF0-1B45-9C12-835071C4DAAE}"/>
              </a:ext>
            </a:extLst>
          </p:cNvPr>
          <p:cNvSpPr>
            <a:spLocks noChangeShapeType="1"/>
          </p:cNvSpPr>
          <p:nvPr/>
        </p:nvSpPr>
        <p:spPr bwMode="auto">
          <a:xfrm>
            <a:off x="5867400" y="2676525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66" name="Text Box 19">
            <a:extLst>
              <a:ext uri="{FF2B5EF4-FFF2-40B4-BE49-F238E27FC236}">
                <a16:creationId xmlns:a16="http://schemas.microsoft.com/office/drawing/2014/main" id="{D74249FF-7B8A-7A41-9CB5-43FFCC3E27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7100" y="2447925"/>
            <a:ext cx="11303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+Denorm</a:t>
            </a:r>
          </a:p>
        </p:txBody>
      </p:sp>
      <p:sp>
        <p:nvSpPr>
          <p:cNvPr id="27667" name="Text Box 20">
            <a:extLst>
              <a:ext uri="{FF2B5EF4-FFF2-40B4-BE49-F238E27FC236}">
                <a16:creationId xmlns:a16="http://schemas.microsoft.com/office/drawing/2014/main" id="{C1138F1F-7444-204D-9135-EB8A844912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2447925"/>
            <a:ext cx="1473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+Normalized</a:t>
            </a:r>
          </a:p>
        </p:txBody>
      </p:sp>
      <p:sp>
        <p:nvSpPr>
          <p:cNvPr id="27668" name="Text Box 21">
            <a:extLst>
              <a:ext uri="{FF2B5EF4-FFF2-40B4-BE49-F238E27FC236}">
                <a16:creationId xmlns:a16="http://schemas.microsoft.com/office/drawing/2014/main" id="{2B9FE108-4DEC-6144-B35C-34A3269934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0" y="2462213"/>
            <a:ext cx="1073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-Denorm</a:t>
            </a:r>
          </a:p>
        </p:txBody>
      </p:sp>
      <p:sp>
        <p:nvSpPr>
          <p:cNvPr id="27669" name="Line 22">
            <a:extLst>
              <a:ext uri="{FF2B5EF4-FFF2-40B4-BE49-F238E27FC236}">
                <a16:creationId xmlns:a16="http://schemas.microsoft.com/office/drawing/2014/main" id="{A6CB2D35-7B39-9A4B-B55E-CD9FC23FD981}"/>
              </a:ext>
            </a:extLst>
          </p:cNvPr>
          <p:cNvSpPr>
            <a:spLocks noChangeShapeType="1"/>
          </p:cNvSpPr>
          <p:nvPr/>
        </p:nvSpPr>
        <p:spPr bwMode="auto">
          <a:xfrm>
            <a:off x="3048000" y="2676525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70" name="Text Box 23">
            <a:extLst>
              <a:ext uri="{FF2B5EF4-FFF2-40B4-BE49-F238E27FC236}">
                <a16:creationId xmlns:a16="http://schemas.microsoft.com/office/drawing/2014/main" id="{A8B77F4A-F1C5-3749-ACDC-921EA8B5D5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3350" y="2447925"/>
            <a:ext cx="14160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-Normalized</a:t>
            </a:r>
          </a:p>
        </p:txBody>
      </p:sp>
      <p:sp>
        <p:nvSpPr>
          <p:cNvPr id="27671" name="Line 24">
            <a:extLst>
              <a:ext uri="{FF2B5EF4-FFF2-40B4-BE49-F238E27FC236}">
                <a16:creationId xmlns:a16="http://schemas.microsoft.com/office/drawing/2014/main" id="{D240502A-ABA2-B94B-B444-84AE884730A0}"/>
              </a:ext>
            </a:extLst>
          </p:cNvPr>
          <p:cNvSpPr>
            <a:spLocks noChangeShapeType="1"/>
          </p:cNvSpPr>
          <p:nvPr/>
        </p:nvSpPr>
        <p:spPr bwMode="auto">
          <a:xfrm>
            <a:off x="4724400" y="2676525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72" name="Line 25">
            <a:extLst>
              <a:ext uri="{FF2B5EF4-FFF2-40B4-BE49-F238E27FC236}">
                <a16:creationId xmlns:a16="http://schemas.microsoft.com/office/drawing/2014/main" id="{8A8F1552-4196-3A45-8A96-9EA27DF9DF0A}"/>
              </a:ext>
            </a:extLst>
          </p:cNvPr>
          <p:cNvSpPr>
            <a:spLocks noChangeShapeType="1"/>
          </p:cNvSpPr>
          <p:nvPr/>
        </p:nvSpPr>
        <p:spPr bwMode="auto">
          <a:xfrm>
            <a:off x="4495800" y="2676525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73" name="Line 26">
            <a:extLst>
              <a:ext uri="{FF2B5EF4-FFF2-40B4-BE49-F238E27FC236}">
                <a16:creationId xmlns:a16="http://schemas.microsoft.com/office/drawing/2014/main" id="{791EA4CA-8C69-E049-B3B8-960F60AFFB89}"/>
              </a:ext>
            </a:extLst>
          </p:cNvPr>
          <p:cNvSpPr>
            <a:spLocks noChangeShapeType="1"/>
          </p:cNvSpPr>
          <p:nvPr/>
        </p:nvSpPr>
        <p:spPr bwMode="auto">
          <a:xfrm>
            <a:off x="7924800" y="2676525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74" name="Line 27">
            <a:extLst>
              <a:ext uri="{FF2B5EF4-FFF2-40B4-BE49-F238E27FC236}">
                <a16:creationId xmlns:a16="http://schemas.microsoft.com/office/drawing/2014/main" id="{664349C9-721A-B34D-BA6F-F0DE7E74E247}"/>
              </a:ext>
            </a:extLst>
          </p:cNvPr>
          <p:cNvSpPr>
            <a:spLocks noChangeShapeType="1"/>
          </p:cNvSpPr>
          <p:nvPr/>
        </p:nvSpPr>
        <p:spPr bwMode="auto">
          <a:xfrm>
            <a:off x="1143000" y="2676525"/>
            <a:ext cx="0" cy="304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75" name="Line 28">
            <a:extLst>
              <a:ext uri="{FF2B5EF4-FFF2-40B4-BE49-F238E27FC236}">
                <a16:creationId xmlns:a16="http://schemas.microsoft.com/office/drawing/2014/main" id="{C94D9D9A-AE55-5445-A651-E9E051C3D9BC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267200" y="2819400"/>
            <a:ext cx="22860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676" name="Line 29">
            <a:extLst>
              <a:ext uri="{FF2B5EF4-FFF2-40B4-BE49-F238E27FC236}">
                <a16:creationId xmlns:a16="http://schemas.microsoft.com/office/drawing/2014/main" id="{89E8DFD8-C2D6-4C41-A261-32F3A9C8994F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495800" y="2819400"/>
            <a:ext cx="228600" cy="3810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7677" name="Rectangle 30">
            <a:extLst>
              <a:ext uri="{FF2B5EF4-FFF2-40B4-BE49-F238E27FC236}">
                <a16:creationId xmlns:a16="http://schemas.microsoft.com/office/drawing/2014/main" id="{047AE94D-FD20-1B47-BBE4-3A7CA0FD3F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3276600"/>
            <a:ext cx="4445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b="0"/>
              <a:t>+0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8">
            <a:extLst>
              <a:ext uri="{FF2B5EF4-FFF2-40B4-BE49-F238E27FC236}">
                <a16:creationId xmlns:a16="http://schemas.microsoft.com/office/drawing/2014/main" id="{74C861EE-ADD9-FE47-B520-12642FE20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813" y="247650"/>
            <a:ext cx="8716962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Example -4/3 (exp/frac)</a:t>
            </a:r>
          </a:p>
        </p:txBody>
      </p:sp>
      <p:sp>
        <p:nvSpPr>
          <p:cNvPr id="28674" name="Rectangle 3">
            <a:extLst>
              <a:ext uri="{FF2B5EF4-FFF2-40B4-BE49-F238E27FC236}">
                <a16:creationId xmlns:a16="http://schemas.microsoft.com/office/drawing/2014/main" id="{51305F30-7F30-B34B-B1B7-9B68C312DE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220788"/>
            <a:ext cx="8307387" cy="5224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>
                <a:latin typeface="Calibri" panose="020F0502020204030204" pitchFamily="34" charset="0"/>
              </a:rPr>
              <a:t>8-bit Floating Point Representation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>
                <a:latin typeface="Calibri" panose="020F0502020204030204" pitchFamily="34" charset="0"/>
              </a:rPr>
              <a:t>the sign bit is in the most significant bit.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>
                <a:latin typeface="Calibri" panose="020F0502020204030204" pitchFamily="34" charset="0"/>
              </a:rPr>
              <a:t>the next four bits are the exponent, with a bias of 7.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>
                <a:latin typeface="Calibri" panose="020F0502020204030204" pitchFamily="34" charset="0"/>
              </a:rPr>
              <a:t>the last three bits are the </a:t>
            </a:r>
            <a:r>
              <a:rPr lang="en-US" altLang="en-US" b="0">
                <a:latin typeface="Courier New" panose="02070309020205020404" pitchFamily="49" charset="0"/>
              </a:rPr>
              <a:t>frac</a:t>
            </a:r>
            <a:endParaRPr lang="en-US" altLang="en-US" b="0">
              <a:latin typeface="Calibri" panose="020F0502020204030204" pitchFamily="34" charset="0"/>
            </a:endParaRPr>
          </a:p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>
                <a:latin typeface="Calibri" panose="020F0502020204030204" pitchFamily="34" charset="0"/>
              </a:rPr>
              <a:t>Same General Form as IEEE Format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>
                <a:latin typeface="Calibri" panose="020F0502020204030204" pitchFamily="34" charset="0"/>
              </a:rPr>
              <a:t>normalized, denormalized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>
                <a:latin typeface="Calibri" panose="020F0502020204030204" pitchFamily="34" charset="0"/>
              </a:rPr>
              <a:t>representation of 0, NaN, infinity</a:t>
            </a:r>
          </a:p>
        </p:txBody>
      </p:sp>
      <p:sp>
        <p:nvSpPr>
          <p:cNvPr id="28675" name="Rectangle 4">
            <a:extLst>
              <a:ext uri="{FF2B5EF4-FFF2-40B4-BE49-F238E27FC236}">
                <a16:creationId xmlns:a16="http://schemas.microsoft.com/office/drawing/2014/main" id="{927B70E3-287C-974E-A18C-48AAA13E81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5029200"/>
            <a:ext cx="304800" cy="304800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/>
              <a:t>s</a:t>
            </a:r>
          </a:p>
        </p:txBody>
      </p:sp>
      <p:sp>
        <p:nvSpPr>
          <p:cNvPr id="28676" name="Rectangle 5">
            <a:extLst>
              <a:ext uri="{FF2B5EF4-FFF2-40B4-BE49-F238E27FC236}">
                <a16:creationId xmlns:a16="http://schemas.microsoft.com/office/drawing/2014/main" id="{0EE59861-C978-0C42-8DD7-E899DD84EC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5029200"/>
            <a:ext cx="1752600" cy="304800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Courier New" panose="02070309020205020404" pitchFamily="49" charset="0"/>
              </a:rPr>
              <a:t>exp</a:t>
            </a:r>
            <a:endParaRPr lang="en-US" altLang="en-US"/>
          </a:p>
        </p:txBody>
      </p:sp>
      <p:sp>
        <p:nvSpPr>
          <p:cNvPr id="28677" name="Rectangle 6">
            <a:extLst>
              <a:ext uri="{FF2B5EF4-FFF2-40B4-BE49-F238E27FC236}">
                <a16:creationId xmlns:a16="http://schemas.microsoft.com/office/drawing/2014/main" id="{C612B8ED-0B50-6B47-A778-B2D3111DA0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5029200"/>
            <a:ext cx="1828800" cy="304800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Courier New" panose="02070309020205020404" pitchFamily="49" charset="0"/>
              </a:rPr>
              <a:t>frac</a:t>
            </a:r>
          </a:p>
        </p:txBody>
      </p:sp>
      <p:sp>
        <p:nvSpPr>
          <p:cNvPr id="28678" name="Text Box 7">
            <a:extLst>
              <a:ext uri="{FF2B5EF4-FFF2-40B4-BE49-F238E27FC236}">
                <a16:creationId xmlns:a16="http://schemas.microsoft.com/office/drawing/2014/main" id="{1F8FDC4F-9FFF-0048-9129-2778FC098E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0" y="4722813"/>
            <a:ext cx="2825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latin typeface="Helvetica" pitchFamily="2" charset="0"/>
              </a:rPr>
              <a:t>0</a:t>
            </a:r>
          </a:p>
        </p:txBody>
      </p:sp>
      <p:sp>
        <p:nvSpPr>
          <p:cNvPr id="28679" name="Text Box 8">
            <a:extLst>
              <a:ext uri="{FF2B5EF4-FFF2-40B4-BE49-F238E27FC236}">
                <a16:creationId xmlns:a16="http://schemas.microsoft.com/office/drawing/2014/main" id="{C7449F6F-6784-3A4F-844B-32F4F92190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4724400"/>
            <a:ext cx="2825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latin typeface="Helvetica" pitchFamily="2" charset="0"/>
              </a:rPr>
              <a:t>2</a:t>
            </a:r>
          </a:p>
        </p:txBody>
      </p:sp>
      <p:sp>
        <p:nvSpPr>
          <p:cNvPr id="28680" name="Text Box 9">
            <a:extLst>
              <a:ext uri="{FF2B5EF4-FFF2-40B4-BE49-F238E27FC236}">
                <a16:creationId xmlns:a16="http://schemas.microsoft.com/office/drawing/2014/main" id="{1011C073-E492-F74A-A303-5B14D21735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1000" y="4724400"/>
            <a:ext cx="2825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latin typeface="Helvetica" pitchFamily="2" charset="0"/>
              </a:rPr>
              <a:t>3</a:t>
            </a:r>
          </a:p>
        </p:txBody>
      </p:sp>
      <p:sp>
        <p:nvSpPr>
          <p:cNvPr id="28681" name="Text Box 10">
            <a:extLst>
              <a:ext uri="{FF2B5EF4-FFF2-40B4-BE49-F238E27FC236}">
                <a16:creationId xmlns:a16="http://schemas.microsoft.com/office/drawing/2014/main" id="{1AEB14AB-12FB-5944-BAA0-5C41F21AA4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13025" y="4724400"/>
            <a:ext cx="2825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latin typeface="Helvetica" pitchFamily="2" charset="0"/>
              </a:rPr>
              <a:t>6</a:t>
            </a:r>
          </a:p>
        </p:txBody>
      </p:sp>
      <p:sp>
        <p:nvSpPr>
          <p:cNvPr id="28682" name="Text Box 11">
            <a:extLst>
              <a:ext uri="{FF2B5EF4-FFF2-40B4-BE49-F238E27FC236}">
                <a16:creationId xmlns:a16="http://schemas.microsoft.com/office/drawing/2014/main" id="{693E10EC-7488-7E4E-90D0-00CD901B2C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84425" y="4724400"/>
            <a:ext cx="282575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400">
                <a:latin typeface="Helvetica" pitchFamily="2" charset="0"/>
              </a:rPr>
              <a:t>7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41">
            <a:extLst>
              <a:ext uri="{FF2B5EF4-FFF2-40B4-BE49-F238E27FC236}">
                <a16:creationId xmlns:a16="http://schemas.microsoft.com/office/drawing/2014/main" id="{A3F1CD12-D442-3C47-B243-1D1089EC82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813" y="247650"/>
            <a:ext cx="8716962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Values Related to Exponents</a:t>
            </a:r>
          </a:p>
        </p:txBody>
      </p:sp>
      <p:sp>
        <p:nvSpPr>
          <p:cNvPr id="29698" name="Text Box 3">
            <a:extLst>
              <a:ext uri="{FF2B5EF4-FFF2-40B4-BE49-F238E27FC236}">
                <a16:creationId xmlns:a16="http://schemas.microsoft.com/office/drawing/2014/main" id="{0BF665AD-780C-0A40-89B9-A7CC464943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3600" y="1143000"/>
            <a:ext cx="5041900" cy="5035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tabLst>
                <a:tab pos="749300" algn="l"/>
                <a:tab pos="1714500" algn="l"/>
                <a:tab pos="2578100" algn="l"/>
                <a:tab pos="34925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tabLst>
                <a:tab pos="749300" algn="l"/>
                <a:tab pos="1714500" algn="l"/>
                <a:tab pos="2578100" algn="l"/>
                <a:tab pos="34925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tabLst>
                <a:tab pos="749300" algn="l"/>
                <a:tab pos="1714500" algn="l"/>
                <a:tab pos="2578100" algn="l"/>
                <a:tab pos="34925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tabLst>
                <a:tab pos="749300" algn="l"/>
                <a:tab pos="1714500" algn="l"/>
                <a:tab pos="2578100" algn="l"/>
                <a:tab pos="34925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tabLst>
                <a:tab pos="749300" algn="l"/>
                <a:tab pos="1714500" algn="l"/>
                <a:tab pos="2578100" algn="l"/>
                <a:tab pos="34925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749300" algn="l"/>
                <a:tab pos="1714500" algn="l"/>
                <a:tab pos="2578100" algn="l"/>
                <a:tab pos="34925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749300" algn="l"/>
                <a:tab pos="1714500" algn="l"/>
                <a:tab pos="2578100" algn="l"/>
                <a:tab pos="34925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749300" algn="l"/>
                <a:tab pos="1714500" algn="l"/>
                <a:tab pos="2578100" algn="l"/>
                <a:tab pos="34925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749300" algn="l"/>
                <a:tab pos="1714500" algn="l"/>
                <a:tab pos="2578100" algn="l"/>
                <a:tab pos="34925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>
                <a:latin typeface="Courier New" panose="02070309020205020404" pitchFamily="49" charset="0"/>
              </a:rPr>
              <a:t>U	exp	E	2</a:t>
            </a:r>
            <a:r>
              <a:rPr lang="en-US" altLang="en-US" sz="1800" baseline="30000">
                <a:latin typeface="Courier New" panose="02070309020205020404" pitchFamily="49" charset="0"/>
              </a:rPr>
              <a:t>E</a:t>
            </a:r>
          </a:p>
          <a:p>
            <a:endParaRPr lang="en-US" altLang="en-US" sz="1800">
              <a:latin typeface="Courier New" panose="02070309020205020404" pitchFamily="49" charset="0"/>
            </a:endParaRPr>
          </a:p>
          <a:p>
            <a:r>
              <a:rPr lang="en-US" altLang="en-US" sz="1800">
                <a:latin typeface="Courier New" panose="02070309020205020404" pitchFamily="49" charset="0"/>
              </a:rPr>
              <a:t>0	0000	-6 	1/64	(denorms)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1	0001	-6	1/64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2	0010	-5	1/32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3	0011	-4	1/16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4	0100	-3	1/8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5	0101	-2	1/4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6	0110	-1	1/2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7	0111	 0	1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8	1000	+1	2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9	1001	+2	4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10	1010	+3	8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11	1011	+4	16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12	1100	+5	32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13	1101	+6	64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14	1110	+7	128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15	1111	n/a		(inf, NaN)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2">
            <a:extLst>
              <a:ext uri="{FF2B5EF4-FFF2-40B4-BE49-F238E27FC236}">
                <a16:creationId xmlns:a16="http://schemas.microsoft.com/office/drawing/2014/main" id="{050661FB-D095-BC4D-96D6-CCB7356C23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813" y="247650"/>
            <a:ext cx="8716962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Dynamic Range</a:t>
            </a:r>
          </a:p>
        </p:txBody>
      </p:sp>
      <p:sp>
        <p:nvSpPr>
          <p:cNvPr id="30722" name="Text Box 3">
            <a:extLst>
              <a:ext uri="{FF2B5EF4-FFF2-40B4-BE49-F238E27FC236}">
                <a16:creationId xmlns:a16="http://schemas.microsoft.com/office/drawing/2014/main" id="{E6F62C1A-2F7A-6241-A48A-305866595F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63725" y="1044575"/>
            <a:ext cx="5111750" cy="558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>
                <a:latin typeface="Courier New" panose="02070309020205020404" pitchFamily="49" charset="0"/>
              </a:rPr>
              <a:t>s exp  frac	</a:t>
            </a:r>
            <a:r>
              <a:rPr lang="en-US" altLang="en-US" sz="1800" i="1">
                <a:latin typeface="Helvetica" pitchFamily="2" charset="0"/>
              </a:rPr>
              <a:t>E</a:t>
            </a:r>
            <a:r>
              <a:rPr lang="en-US" altLang="en-US" sz="1800">
                <a:latin typeface="Courier New" panose="02070309020205020404" pitchFamily="49" charset="0"/>
              </a:rPr>
              <a:t>	</a:t>
            </a:r>
            <a:r>
              <a:rPr lang="en-US" altLang="en-US" sz="1800">
                <a:latin typeface="Helvetica" pitchFamily="2" charset="0"/>
              </a:rPr>
              <a:t>Value</a:t>
            </a:r>
            <a:r>
              <a:rPr lang="en-US" altLang="en-US" sz="1800">
                <a:latin typeface="Courier New" panose="02070309020205020404" pitchFamily="49" charset="0"/>
              </a:rPr>
              <a:t>	</a:t>
            </a:r>
          </a:p>
          <a:p>
            <a:endParaRPr lang="en-US" altLang="en-US" sz="1800">
              <a:latin typeface="Courier New" panose="02070309020205020404" pitchFamily="49" charset="0"/>
            </a:endParaRPr>
          </a:p>
          <a:p>
            <a:r>
              <a:rPr lang="en-US" altLang="en-US" sz="1800">
                <a:latin typeface="Courier New" panose="02070309020205020404" pitchFamily="49" charset="0"/>
              </a:rPr>
              <a:t>0 0000 000	-6	0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0 0000 001	-6	1/8*1/64 = 1/512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0 0000 010	-6	2/8*1/64 = 2/512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…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0 0000 110	-6	6/8*1/64 = 6/512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0 0000 111	-6	7/8*1/64 = 7/512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0 0001	000	-6	8/8*1/64 = 8/512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0 0001 001  	-6	9/8*1/64 = 9/512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…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0 0110 110	-1	14/8*1/2 = 14/16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0 0110 111	-1	15/8*1/2 = 15/16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0 0111 000	0	8/8*1    = 1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0 0111 001	0	9/8*1    = 9/8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0 0111 010	0	10/8*1   = 10/8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…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0 1110	110	7	14/8*128 = 224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0 1110 111	7	15/8*128 = 240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0 1111 000	n/a	inf</a:t>
            </a:r>
          </a:p>
        </p:txBody>
      </p:sp>
      <p:sp>
        <p:nvSpPr>
          <p:cNvPr id="30723" name="Text Box 4">
            <a:extLst>
              <a:ext uri="{FF2B5EF4-FFF2-40B4-BE49-F238E27FC236}">
                <a16:creationId xmlns:a16="http://schemas.microsoft.com/office/drawing/2014/main" id="{C01B83E6-431F-3A40-9DDE-210056F3ED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62800" y="1828800"/>
            <a:ext cx="16573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closest to zero</a:t>
            </a:r>
          </a:p>
        </p:txBody>
      </p:sp>
      <p:sp>
        <p:nvSpPr>
          <p:cNvPr id="30724" name="Text Box 5">
            <a:extLst>
              <a:ext uri="{FF2B5EF4-FFF2-40B4-BE49-F238E27FC236}">
                <a16:creationId xmlns:a16="http://schemas.microsoft.com/office/drawing/2014/main" id="{E665F96C-3F2C-0F48-9874-53D78F246F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3125" y="2909888"/>
            <a:ext cx="1708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largest denorm</a:t>
            </a:r>
          </a:p>
        </p:txBody>
      </p:sp>
      <p:sp>
        <p:nvSpPr>
          <p:cNvPr id="30725" name="Text Box 6">
            <a:extLst>
              <a:ext uri="{FF2B5EF4-FFF2-40B4-BE49-F238E27FC236}">
                <a16:creationId xmlns:a16="http://schemas.microsoft.com/office/drawing/2014/main" id="{39B2F1E2-6D1D-E542-8866-973B17160B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3125" y="3200400"/>
            <a:ext cx="16065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smallest norm</a:t>
            </a:r>
          </a:p>
        </p:txBody>
      </p:sp>
      <p:grpSp>
        <p:nvGrpSpPr>
          <p:cNvPr id="30726" name="Group 9">
            <a:extLst>
              <a:ext uri="{FF2B5EF4-FFF2-40B4-BE49-F238E27FC236}">
                <a16:creationId xmlns:a16="http://schemas.microsoft.com/office/drawing/2014/main" id="{7F8FF88D-2CB2-F54C-B37B-697267A29208}"/>
              </a:ext>
            </a:extLst>
          </p:cNvPr>
          <p:cNvGrpSpPr>
            <a:grpSpLocks/>
          </p:cNvGrpSpPr>
          <p:nvPr/>
        </p:nvGrpSpPr>
        <p:grpSpPr bwMode="auto">
          <a:xfrm>
            <a:off x="6969125" y="1981200"/>
            <a:ext cx="269875" cy="4092575"/>
            <a:chOff x="3792" y="1152"/>
            <a:chExt cx="650" cy="2578"/>
          </a:xfrm>
        </p:grpSpPr>
        <p:sp>
          <p:nvSpPr>
            <p:cNvPr id="30732" name="Line 10">
              <a:extLst>
                <a:ext uri="{FF2B5EF4-FFF2-40B4-BE49-F238E27FC236}">
                  <a16:creationId xmlns:a16="http://schemas.microsoft.com/office/drawing/2014/main" id="{30EF7777-9F42-DA46-9890-CE5AA3556B7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792" y="1152"/>
              <a:ext cx="6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733" name="Line 11">
              <a:extLst>
                <a:ext uri="{FF2B5EF4-FFF2-40B4-BE49-F238E27FC236}">
                  <a16:creationId xmlns:a16="http://schemas.microsoft.com/office/drawing/2014/main" id="{89251963-763F-FA44-8FCE-AF895DA77EC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18" y="1858"/>
              <a:ext cx="6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734" name="Line 12">
              <a:extLst>
                <a:ext uri="{FF2B5EF4-FFF2-40B4-BE49-F238E27FC236}">
                  <a16:creationId xmlns:a16="http://schemas.microsoft.com/office/drawing/2014/main" id="{5123DC29-1F5B-E54B-AD7E-411DA3450D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18" y="2041"/>
              <a:ext cx="6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735" name="Line 13">
              <a:extLst>
                <a:ext uri="{FF2B5EF4-FFF2-40B4-BE49-F238E27FC236}">
                  <a16:creationId xmlns:a16="http://schemas.microsoft.com/office/drawing/2014/main" id="{94F41F82-719A-EE4F-8818-0A50B37873D5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18" y="2713"/>
              <a:ext cx="6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736" name="Line 14">
              <a:extLst>
                <a:ext uri="{FF2B5EF4-FFF2-40B4-BE49-F238E27FC236}">
                  <a16:creationId xmlns:a16="http://schemas.microsoft.com/office/drawing/2014/main" id="{72EA43B6-B647-6F41-8F28-9BD6A33683E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18" y="3058"/>
              <a:ext cx="6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737" name="Line 15">
              <a:extLst>
                <a:ext uri="{FF2B5EF4-FFF2-40B4-BE49-F238E27FC236}">
                  <a16:creationId xmlns:a16="http://schemas.microsoft.com/office/drawing/2014/main" id="{BBA4B64C-126D-F241-8626-FD106BD94A3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818" y="3730"/>
              <a:ext cx="6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0727" name="Text Box 16">
            <a:extLst>
              <a:ext uri="{FF2B5EF4-FFF2-40B4-BE49-F238E27FC236}">
                <a16:creationId xmlns:a16="http://schemas.microsoft.com/office/drawing/2014/main" id="{A37D9D90-0874-664C-936A-764F1886EF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3125" y="5881688"/>
            <a:ext cx="145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largest norm</a:t>
            </a:r>
          </a:p>
        </p:txBody>
      </p:sp>
      <p:sp>
        <p:nvSpPr>
          <p:cNvPr id="30728" name="Text Box 17">
            <a:extLst>
              <a:ext uri="{FF2B5EF4-FFF2-40B4-BE49-F238E27FC236}">
                <a16:creationId xmlns:a16="http://schemas.microsoft.com/office/drawing/2014/main" id="{4454CF55-4341-3D40-926F-88F4D2E283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7325" y="2133600"/>
            <a:ext cx="16827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>
                <a:latin typeface="Helvetica" pitchFamily="2" charset="0"/>
              </a:rPr>
              <a:t>Denormalized</a:t>
            </a:r>
          </a:p>
          <a:p>
            <a:r>
              <a:rPr lang="en-US" altLang="en-US" sz="1800">
                <a:latin typeface="Helvetica" pitchFamily="2" charset="0"/>
              </a:rPr>
              <a:t>numbers</a:t>
            </a:r>
          </a:p>
        </p:txBody>
      </p:sp>
      <p:sp>
        <p:nvSpPr>
          <p:cNvPr id="30729" name="Text Box 18">
            <a:extLst>
              <a:ext uri="{FF2B5EF4-FFF2-40B4-BE49-F238E27FC236}">
                <a16:creationId xmlns:a16="http://schemas.microsoft.com/office/drawing/2014/main" id="{6140B383-EFCF-1A41-869A-88A5B62267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263" y="4495800"/>
            <a:ext cx="14160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>
                <a:latin typeface="Helvetica" pitchFamily="2" charset="0"/>
              </a:rPr>
              <a:t>Normalized</a:t>
            </a:r>
          </a:p>
          <a:p>
            <a:r>
              <a:rPr lang="en-US" altLang="en-US" sz="1800">
                <a:latin typeface="Helvetica" pitchFamily="2" charset="0"/>
              </a:rPr>
              <a:t>numbers</a:t>
            </a:r>
          </a:p>
        </p:txBody>
      </p:sp>
      <p:sp>
        <p:nvSpPr>
          <p:cNvPr id="30730" name="Line 19">
            <a:extLst>
              <a:ext uri="{FF2B5EF4-FFF2-40B4-BE49-F238E27FC236}">
                <a16:creationId xmlns:a16="http://schemas.microsoft.com/office/drawing/2014/main" id="{A8183947-821F-9741-8016-DEA6D4A359F1}"/>
              </a:ext>
            </a:extLst>
          </p:cNvPr>
          <p:cNvSpPr>
            <a:spLocks noChangeShapeType="1"/>
          </p:cNvSpPr>
          <p:nvPr/>
        </p:nvSpPr>
        <p:spPr bwMode="auto">
          <a:xfrm>
            <a:off x="644525" y="3248025"/>
            <a:ext cx="8305800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0731" name="Line 20">
            <a:extLst>
              <a:ext uri="{FF2B5EF4-FFF2-40B4-BE49-F238E27FC236}">
                <a16:creationId xmlns:a16="http://schemas.microsoft.com/office/drawing/2014/main" id="{05F5ECF1-2907-3F42-8983-C7E8D324AEDE}"/>
              </a:ext>
            </a:extLst>
          </p:cNvPr>
          <p:cNvSpPr>
            <a:spLocks noChangeShapeType="1"/>
          </p:cNvSpPr>
          <p:nvPr/>
        </p:nvSpPr>
        <p:spPr bwMode="auto">
          <a:xfrm>
            <a:off x="796925" y="6305550"/>
            <a:ext cx="8305800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>
            <a:extLst>
              <a:ext uri="{FF2B5EF4-FFF2-40B4-BE49-F238E27FC236}">
                <a16:creationId xmlns:a16="http://schemas.microsoft.com/office/drawing/2014/main" id="{1BE89C83-FCE3-F849-BF5E-B04577D3F1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1638" y="152400"/>
            <a:ext cx="8716962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4400">
                <a:latin typeface="Calibri" panose="020F0502020204030204" pitchFamily="34" charset="0"/>
              </a:rPr>
              <a:t>Dynamic Range</a:t>
            </a:r>
          </a:p>
        </p:txBody>
      </p:sp>
      <p:sp>
        <p:nvSpPr>
          <p:cNvPr id="31746" name="Text Box 3">
            <a:extLst>
              <a:ext uri="{FF2B5EF4-FFF2-40B4-BE49-F238E27FC236}">
                <a16:creationId xmlns:a16="http://schemas.microsoft.com/office/drawing/2014/main" id="{9A751A8D-E149-5A49-B58E-C6692FB480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8800" y="685800"/>
            <a:ext cx="6248400" cy="563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>
                <a:latin typeface="Courier New" panose="02070309020205020404" pitchFamily="49" charset="0"/>
              </a:rPr>
              <a:t>s exp frac	</a:t>
            </a:r>
            <a:r>
              <a:rPr lang="en-US" altLang="en-US" sz="1800" i="1">
                <a:latin typeface="Helvetica" pitchFamily="2" charset="0"/>
              </a:rPr>
              <a:t>E</a:t>
            </a:r>
            <a:r>
              <a:rPr lang="en-US" altLang="en-US" sz="1800">
                <a:latin typeface="Courier New" panose="02070309020205020404" pitchFamily="49" charset="0"/>
              </a:rPr>
              <a:t>	</a:t>
            </a:r>
            <a:r>
              <a:rPr lang="en-US" altLang="en-US" sz="1800">
                <a:latin typeface="Helvetica" pitchFamily="2" charset="0"/>
              </a:rPr>
              <a:t>Value</a:t>
            </a:r>
            <a:r>
              <a:rPr lang="en-US" altLang="en-US" sz="1800">
                <a:latin typeface="Courier New" panose="02070309020205020404" pitchFamily="49" charset="0"/>
              </a:rPr>
              <a:t>	</a:t>
            </a:r>
          </a:p>
          <a:p>
            <a:endParaRPr lang="en-US" altLang="en-US" sz="1800">
              <a:latin typeface="Courier New" panose="02070309020205020404" pitchFamily="49" charset="0"/>
            </a:endParaRPr>
          </a:p>
          <a:p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0 000</a:t>
            </a:r>
            <a:r>
              <a:rPr lang="ko-KR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 00	-</a:t>
            </a:r>
            <a:r>
              <a:rPr lang="ko-KR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2</a:t>
            </a:r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	0</a:t>
            </a:r>
          </a:p>
          <a:p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0 000</a:t>
            </a:r>
            <a:r>
              <a:rPr lang="ko-KR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 01	-</a:t>
            </a:r>
            <a:r>
              <a:rPr lang="ko-KR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2</a:t>
            </a:r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	1/</a:t>
            </a:r>
            <a:r>
              <a:rPr lang="en-US" altLang="ko-KR" sz="1800">
                <a:solidFill>
                  <a:srgbClr val="FF0000"/>
                </a:solidFill>
                <a:latin typeface="Courier New" panose="02070309020205020404" pitchFamily="49" charset="0"/>
              </a:rPr>
              <a:t>4</a:t>
            </a:r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*1/4 = 1/</a:t>
            </a:r>
            <a:r>
              <a:rPr lang="ko-KR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1</a:t>
            </a:r>
            <a:r>
              <a:rPr lang="en-US" altLang="ko-KR" sz="1800">
                <a:solidFill>
                  <a:srgbClr val="FF0000"/>
                </a:solidFill>
                <a:latin typeface="Courier New" panose="02070309020205020404" pitchFamily="49" charset="0"/>
              </a:rPr>
              <a:t>6</a:t>
            </a:r>
            <a:endParaRPr lang="en-US" altLang="en-US" sz="1800">
              <a:solidFill>
                <a:srgbClr val="FF0000"/>
              </a:solidFill>
              <a:latin typeface="Courier New" panose="02070309020205020404" pitchFamily="49" charset="0"/>
            </a:endParaRPr>
          </a:p>
          <a:p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0 00</a:t>
            </a:r>
            <a:r>
              <a:rPr lang="en-US" altLang="ko-KR" sz="1800">
                <a:solidFill>
                  <a:srgbClr val="FF0000"/>
                </a:solidFill>
                <a:latin typeface="Courier New" panose="02070309020205020404" pitchFamily="49" charset="0"/>
              </a:rPr>
              <a:t>0</a:t>
            </a:r>
            <a:r>
              <a:rPr lang="ko-KR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 10	-</a:t>
            </a:r>
            <a:r>
              <a:rPr lang="ko-KR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2</a:t>
            </a:r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	2/</a:t>
            </a:r>
            <a:r>
              <a:rPr lang="en-US" altLang="ko-KR" sz="1800">
                <a:solidFill>
                  <a:srgbClr val="FF0000"/>
                </a:solidFill>
                <a:latin typeface="Courier New" panose="02070309020205020404" pitchFamily="49" charset="0"/>
              </a:rPr>
              <a:t>4</a:t>
            </a:r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*1/4 = 2/</a:t>
            </a:r>
            <a:r>
              <a:rPr lang="ko-KR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1</a:t>
            </a:r>
            <a:r>
              <a:rPr lang="en-US" altLang="ko-KR" sz="1800">
                <a:solidFill>
                  <a:srgbClr val="FF0000"/>
                </a:solidFill>
                <a:latin typeface="Courier New" panose="02070309020205020404" pitchFamily="49" charset="0"/>
              </a:rPr>
              <a:t>6</a:t>
            </a:r>
            <a:endParaRPr lang="en-US" altLang="en-US" sz="1800">
              <a:solidFill>
                <a:srgbClr val="FF0000"/>
              </a:solidFill>
              <a:latin typeface="Courier New" panose="02070309020205020404" pitchFamily="49" charset="0"/>
            </a:endParaRPr>
          </a:p>
          <a:p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0 000</a:t>
            </a:r>
            <a:r>
              <a:rPr lang="ko-KR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 11	-</a:t>
            </a:r>
            <a:r>
              <a:rPr lang="ko-KR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2</a:t>
            </a:r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	</a:t>
            </a:r>
            <a:r>
              <a:rPr lang="en-US" altLang="ko-KR" sz="1800">
                <a:solidFill>
                  <a:srgbClr val="FF0000"/>
                </a:solidFill>
                <a:latin typeface="Courier New" panose="02070309020205020404" pitchFamily="49" charset="0"/>
              </a:rPr>
              <a:t>3/4</a:t>
            </a:r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*1/4 = </a:t>
            </a:r>
            <a:r>
              <a:rPr lang="en-US" altLang="ko-KR" sz="1800">
                <a:solidFill>
                  <a:srgbClr val="FF0000"/>
                </a:solidFill>
                <a:latin typeface="Courier New" panose="02070309020205020404" pitchFamily="49" charset="0"/>
              </a:rPr>
              <a:t>3</a:t>
            </a:r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/</a:t>
            </a:r>
            <a:r>
              <a:rPr lang="ko-KR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1</a:t>
            </a:r>
            <a:r>
              <a:rPr lang="en-US" altLang="ko-KR" sz="1800">
                <a:solidFill>
                  <a:srgbClr val="FF0000"/>
                </a:solidFill>
                <a:latin typeface="Courier New" panose="02070309020205020404" pitchFamily="49" charset="0"/>
              </a:rPr>
              <a:t>6</a:t>
            </a:r>
            <a:endParaRPr lang="en-US" altLang="en-US" sz="1800">
              <a:solidFill>
                <a:srgbClr val="FF0000"/>
              </a:solidFill>
              <a:latin typeface="Courier New" panose="02070309020205020404" pitchFamily="49" charset="0"/>
            </a:endParaRPr>
          </a:p>
          <a:p>
            <a:r>
              <a:rPr lang="en-US" altLang="en-US" sz="1800">
                <a:latin typeface="Courier New" panose="02070309020205020404" pitchFamily="49" charset="0"/>
              </a:rPr>
              <a:t>0 001</a:t>
            </a:r>
            <a:r>
              <a:rPr lang="ko-KR" altLang="en-US" sz="1800">
                <a:latin typeface="Courier New" panose="02070309020205020404" pitchFamily="49" charset="0"/>
              </a:rPr>
              <a:t> </a:t>
            </a:r>
            <a:r>
              <a:rPr lang="en-US" altLang="en-US" sz="1800">
                <a:latin typeface="Courier New" panose="02070309020205020404" pitchFamily="49" charset="0"/>
              </a:rPr>
              <a:t>	00	-</a:t>
            </a:r>
            <a:r>
              <a:rPr lang="ko-KR" altLang="en-US" sz="1800">
                <a:latin typeface="Courier New" panose="02070309020205020404" pitchFamily="49" charset="0"/>
              </a:rPr>
              <a:t>2</a:t>
            </a:r>
            <a:r>
              <a:rPr lang="en-US" altLang="en-US" sz="1800">
                <a:latin typeface="Courier New" panose="02070309020205020404" pitchFamily="49" charset="0"/>
              </a:rPr>
              <a:t>	</a:t>
            </a:r>
            <a:r>
              <a:rPr lang="en-US" altLang="ko-KR" sz="1800">
                <a:latin typeface="Courier New" panose="02070309020205020404" pitchFamily="49" charset="0"/>
              </a:rPr>
              <a:t>4/4</a:t>
            </a:r>
            <a:r>
              <a:rPr lang="en-US" altLang="en-US" sz="1800">
                <a:latin typeface="Courier New" panose="02070309020205020404" pitchFamily="49" charset="0"/>
              </a:rPr>
              <a:t>*1/4 = </a:t>
            </a:r>
            <a:r>
              <a:rPr lang="en-US" altLang="ko-KR" sz="1800">
                <a:latin typeface="Courier New" panose="02070309020205020404" pitchFamily="49" charset="0"/>
              </a:rPr>
              <a:t>4</a:t>
            </a:r>
            <a:r>
              <a:rPr lang="en-US" altLang="en-US" sz="1800">
                <a:latin typeface="Courier New" panose="02070309020205020404" pitchFamily="49" charset="0"/>
              </a:rPr>
              <a:t>/</a:t>
            </a:r>
            <a:r>
              <a:rPr lang="ko-KR" altLang="en-US" sz="1800">
                <a:latin typeface="Courier New" panose="02070309020205020404" pitchFamily="49" charset="0"/>
              </a:rPr>
              <a:t>1</a:t>
            </a:r>
            <a:r>
              <a:rPr lang="en-US" altLang="ko-KR" sz="1800">
                <a:latin typeface="Courier New" panose="02070309020205020404" pitchFamily="49" charset="0"/>
              </a:rPr>
              <a:t>6</a:t>
            </a:r>
            <a:endParaRPr lang="en-US" altLang="en-US" sz="1800">
              <a:latin typeface="Courier New" panose="02070309020205020404" pitchFamily="49" charset="0"/>
            </a:endParaRPr>
          </a:p>
          <a:p>
            <a:r>
              <a:rPr lang="en-US" altLang="en-US" sz="1800">
                <a:latin typeface="Courier New" panose="02070309020205020404" pitchFamily="49" charset="0"/>
              </a:rPr>
              <a:t>0 001</a:t>
            </a:r>
            <a:r>
              <a:rPr lang="ko-KR" altLang="en-US" sz="1800">
                <a:latin typeface="Courier New" panose="02070309020205020404" pitchFamily="49" charset="0"/>
              </a:rPr>
              <a:t>  </a:t>
            </a:r>
            <a:r>
              <a:rPr lang="en-US" altLang="en-US" sz="1800">
                <a:latin typeface="Courier New" panose="02070309020205020404" pitchFamily="49" charset="0"/>
              </a:rPr>
              <a:t>01  	-</a:t>
            </a:r>
            <a:r>
              <a:rPr lang="ko-KR" altLang="en-US" sz="1800">
                <a:latin typeface="Courier New" panose="02070309020205020404" pitchFamily="49" charset="0"/>
              </a:rPr>
              <a:t>2</a:t>
            </a:r>
            <a:r>
              <a:rPr lang="en-US" altLang="en-US" sz="1800">
                <a:latin typeface="Courier New" panose="02070309020205020404" pitchFamily="49" charset="0"/>
              </a:rPr>
              <a:t>	</a:t>
            </a:r>
            <a:r>
              <a:rPr lang="en-US" altLang="ko-KR" sz="1800">
                <a:latin typeface="Courier New" panose="02070309020205020404" pitchFamily="49" charset="0"/>
              </a:rPr>
              <a:t>5/4</a:t>
            </a:r>
            <a:r>
              <a:rPr lang="en-US" altLang="en-US" sz="1800">
                <a:latin typeface="Courier New" panose="02070309020205020404" pitchFamily="49" charset="0"/>
              </a:rPr>
              <a:t>*1/4 = </a:t>
            </a:r>
            <a:r>
              <a:rPr lang="en-US" altLang="ko-KR" sz="1800">
                <a:latin typeface="Courier New" panose="02070309020205020404" pitchFamily="49" charset="0"/>
              </a:rPr>
              <a:t>5</a:t>
            </a:r>
            <a:r>
              <a:rPr lang="en-US" altLang="en-US" sz="1800">
                <a:latin typeface="Courier New" panose="02070309020205020404" pitchFamily="49" charset="0"/>
              </a:rPr>
              <a:t>/</a:t>
            </a:r>
            <a:r>
              <a:rPr lang="ko-KR" altLang="en-US" sz="1800">
                <a:latin typeface="Courier New" panose="02070309020205020404" pitchFamily="49" charset="0"/>
              </a:rPr>
              <a:t>1</a:t>
            </a:r>
            <a:r>
              <a:rPr lang="en-US" altLang="ko-KR" sz="1800">
                <a:latin typeface="Courier New" panose="02070309020205020404" pitchFamily="49" charset="0"/>
              </a:rPr>
              <a:t>6</a:t>
            </a:r>
            <a:endParaRPr lang="en-US" altLang="en-US" sz="1800">
              <a:latin typeface="Courier New" panose="02070309020205020404" pitchFamily="49" charset="0"/>
            </a:endParaRPr>
          </a:p>
          <a:p>
            <a:r>
              <a:rPr lang="en-US" altLang="en-US" sz="1800">
                <a:latin typeface="Courier New" panose="02070309020205020404" pitchFamily="49" charset="0"/>
              </a:rPr>
              <a:t>…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0 01</a:t>
            </a:r>
            <a:r>
              <a:rPr lang="en-US" altLang="ko-KR" sz="1800">
                <a:latin typeface="Courier New" panose="02070309020205020404" pitchFamily="49" charset="0"/>
              </a:rPr>
              <a:t>0</a:t>
            </a:r>
            <a:r>
              <a:rPr lang="ko-KR" altLang="en-US" sz="1800">
                <a:latin typeface="Courier New" panose="02070309020205020404" pitchFamily="49" charset="0"/>
              </a:rPr>
              <a:t> </a:t>
            </a:r>
            <a:r>
              <a:rPr lang="en-US" altLang="en-US" sz="1800">
                <a:latin typeface="Courier New" panose="02070309020205020404" pitchFamily="49" charset="0"/>
              </a:rPr>
              <a:t> 11	-1	</a:t>
            </a:r>
            <a:r>
              <a:rPr lang="en-US" altLang="ko-KR" sz="1800">
                <a:latin typeface="Courier New" panose="02070309020205020404" pitchFamily="49" charset="0"/>
              </a:rPr>
              <a:t>7/4</a:t>
            </a:r>
            <a:r>
              <a:rPr lang="en-US" altLang="en-US" sz="1800">
                <a:latin typeface="Courier New" panose="02070309020205020404" pitchFamily="49" charset="0"/>
              </a:rPr>
              <a:t>*1/2 = </a:t>
            </a:r>
            <a:r>
              <a:rPr lang="ko-KR" altLang="en-US" sz="1800">
                <a:latin typeface="Courier New" panose="02070309020205020404" pitchFamily="49" charset="0"/>
              </a:rPr>
              <a:t>1</a:t>
            </a:r>
            <a:r>
              <a:rPr lang="en-US" altLang="ko-KR" sz="1800">
                <a:latin typeface="Courier New" panose="02070309020205020404" pitchFamily="49" charset="0"/>
              </a:rPr>
              <a:t>4</a:t>
            </a:r>
            <a:r>
              <a:rPr lang="en-US" altLang="en-US" sz="1800">
                <a:latin typeface="Courier New" panose="02070309020205020404" pitchFamily="49" charset="0"/>
              </a:rPr>
              <a:t>/16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0 011 </a:t>
            </a:r>
            <a:r>
              <a:rPr lang="ko-KR" altLang="en-US" sz="1800">
                <a:latin typeface="Courier New" panose="02070309020205020404" pitchFamily="49" charset="0"/>
              </a:rPr>
              <a:t> </a:t>
            </a:r>
            <a:r>
              <a:rPr lang="en-US" altLang="ko-KR" sz="1800">
                <a:latin typeface="Courier New" panose="02070309020205020404" pitchFamily="49" charset="0"/>
              </a:rPr>
              <a:t>00	0</a:t>
            </a:r>
            <a:r>
              <a:rPr lang="en-US" altLang="en-US" sz="1800">
                <a:latin typeface="Courier New" panose="02070309020205020404" pitchFamily="49" charset="0"/>
              </a:rPr>
              <a:t>	</a:t>
            </a:r>
            <a:r>
              <a:rPr lang="en-US" altLang="ko-KR" sz="1800">
                <a:latin typeface="Courier New" panose="02070309020205020404" pitchFamily="49" charset="0"/>
              </a:rPr>
              <a:t>4/4</a:t>
            </a:r>
            <a:r>
              <a:rPr lang="en-US" altLang="en-US" sz="1800">
                <a:latin typeface="Courier New" panose="02070309020205020404" pitchFamily="49" charset="0"/>
              </a:rPr>
              <a:t>*1</a:t>
            </a:r>
            <a:r>
              <a:rPr lang="ko-KR" altLang="en-US" sz="1800">
                <a:latin typeface="Courier New" panose="02070309020205020404" pitchFamily="49" charset="0"/>
              </a:rPr>
              <a:t>  </a:t>
            </a:r>
            <a:r>
              <a:rPr lang="en-US" altLang="en-US" sz="1800">
                <a:latin typeface="Courier New" panose="02070309020205020404" pitchFamily="49" charset="0"/>
              </a:rPr>
              <a:t> = </a:t>
            </a:r>
            <a:r>
              <a:rPr lang="en-US" altLang="ko-KR" sz="1800">
                <a:latin typeface="Courier New" panose="02070309020205020404" pitchFamily="49" charset="0"/>
              </a:rPr>
              <a:t>16/16</a:t>
            </a:r>
            <a:r>
              <a:rPr lang="ko-KR" altLang="en-US" sz="1800">
                <a:latin typeface="Courier New" panose="02070309020205020404" pitchFamily="49" charset="0"/>
              </a:rPr>
              <a:t> </a:t>
            </a:r>
            <a:r>
              <a:rPr lang="en-US" altLang="ko-KR" sz="1800">
                <a:latin typeface="Courier New" panose="02070309020205020404" pitchFamily="49" charset="0"/>
              </a:rPr>
              <a:t>=</a:t>
            </a:r>
            <a:r>
              <a:rPr lang="ko-KR" altLang="en-US" sz="1800">
                <a:latin typeface="Courier New" panose="02070309020205020404" pitchFamily="49" charset="0"/>
              </a:rPr>
              <a:t> </a:t>
            </a:r>
            <a:r>
              <a:rPr lang="en-US" altLang="ko-KR" sz="1800">
                <a:latin typeface="Courier New" panose="02070309020205020404" pitchFamily="49" charset="0"/>
              </a:rPr>
              <a:t>1</a:t>
            </a:r>
            <a:endParaRPr lang="en-US" altLang="en-US" sz="1800">
              <a:latin typeface="Courier New" panose="02070309020205020404" pitchFamily="49" charset="0"/>
            </a:endParaRPr>
          </a:p>
          <a:p>
            <a:r>
              <a:rPr lang="en-US" altLang="en-US" sz="1800">
                <a:latin typeface="Courier New" panose="02070309020205020404" pitchFamily="49" charset="0"/>
              </a:rPr>
              <a:t>0 011 </a:t>
            </a:r>
            <a:r>
              <a:rPr lang="ko-KR" altLang="en-US" sz="1800">
                <a:latin typeface="Courier New" panose="02070309020205020404" pitchFamily="49" charset="0"/>
              </a:rPr>
              <a:t> </a:t>
            </a:r>
            <a:r>
              <a:rPr lang="en-US" altLang="en-US" sz="1800">
                <a:latin typeface="Courier New" panose="02070309020205020404" pitchFamily="49" charset="0"/>
              </a:rPr>
              <a:t>0</a:t>
            </a:r>
            <a:r>
              <a:rPr lang="en-US" altLang="ko-KR" sz="1800">
                <a:latin typeface="Courier New" panose="02070309020205020404" pitchFamily="49" charset="0"/>
              </a:rPr>
              <a:t>1</a:t>
            </a:r>
            <a:r>
              <a:rPr lang="en-US" altLang="en-US" sz="1800">
                <a:latin typeface="Courier New" panose="02070309020205020404" pitchFamily="49" charset="0"/>
              </a:rPr>
              <a:t>	0	</a:t>
            </a:r>
            <a:r>
              <a:rPr lang="en-US" altLang="ko-KR" sz="1800">
                <a:latin typeface="Courier New" panose="02070309020205020404" pitchFamily="49" charset="0"/>
              </a:rPr>
              <a:t>5/4</a:t>
            </a:r>
            <a:r>
              <a:rPr lang="en-US" altLang="en-US" sz="1800">
                <a:latin typeface="Courier New" panose="02070309020205020404" pitchFamily="49" charset="0"/>
              </a:rPr>
              <a:t>*1 </a:t>
            </a:r>
            <a:r>
              <a:rPr lang="ko-KR" altLang="en-US" sz="1800">
                <a:latin typeface="Courier New" panose="02070309020205020404" pitchFamily="49" charset="0"/>
              </a:rPr>
              <a:t> </a:t>
            </a:r>
            <a:r>
              <a:rPr lang="en-US" altLang="en-US" sz="1800">
                <a:latin typeface="Courier New" panose="02070309020205020404" pitchFamily="49" charset="0"/>
              </a:rPr>
              <a:t>  = </a:t>
            </a:r>
            <a:r>
              <a:rPr lang="en-US" altLang="ko-KR" sz="1800">
                <a:latin typeface="Courier New" panose="02070309020205020404" pitchFamily="49" charset="0"/>
              </a:rPr>
              <a:t>20/16</a:t>
            </a:r>
            <a:r>
              <a:rPr lang="ko-KR" altLang="en-US" sz="1800">
                <a:latin typeface="Courier New" panose="02070309020205020404" pitchFamily="49" charset="0"/>
              </a:rPr>
              <a:t> </a:t>
            </a:r>
            <a:r>
              <a:rPr lang="en-US" altLang="ko-KR" sz="1800">
                <a:latin typeface="Courier New" panose="02070309020205020404" pitchFamily="49" charset="0"/>
              </a:rPr>
              <a:t>=</a:t>
            </a:r>
            <a:r>
              <a:rPr lang="ko-KR" altLang="en-US" sz="1800">
                <a:latin typeface="Courier New" panose="02070309020205020404" pitchFamily="49" charset="0"/>
              </a:rPr>
              <a:t> </a:t>
            </a:r>
            <a:r>
              <a:rPr lang="en-US" altLang="ko-KR" sz="1800">
                <a:latin typeface="Courier New" panose="02070309020205020404" pitchFamily="49" charset="0"/>
              </a:rPr>
              <a:t>1.25</a:t>
            </a:r>
            <a:endParaRPr lang="en-US" altLang="en-US" sz="1800">
              <a:latin typeface="Courier New" panose="02070309020205020404" pitchFamily="49" charset="0"/>
            </a:endParaRPr>
          </a:p>
          <a:p>
            <a:r>
              <a:rPr lang="en-US" altLang="en-US" sz="1800">
                <a:latin typeface="Courier New" panose="02070309020205020404" pitchFamily="49" charset="0"/>
              </a:rPr>
              <a:t>0 011 </a:t>
            </a:r>
            <a:r>
              <a:rPr lang="ko-KR" altLang="en-US" sz="1800">
                <a:latin typeface="Courier New" panose="02070309020205020404" pitchFamily="49" charset="0"/>
              </a:rPr>
              <a:t> </a:t>
            </a:r>
            <a:r>
              <a:rPr lang="en-US" altLang="ko-KR" sz="1800">
                <a:latin typeface="Courier New" panose="02070309020205020404" pitchFamily="49" charset="0"/>
              </a:rPr>
              <a:t>10</a:t>
            </a:r>
            <a:r>
              <a:rPr lang="en-US" altLang="en-US" sz="1800">
                <a:latin typeface="Courier New" panose="02070309020205020404" pitchFamily="49" charset="0"/>
              </a:rPr>
              <a:t>	0	</a:t>
            </a:r>
            <a:r>
              <a:rPr lang="en-US" altLang="ko-KR" sz="1800">
                <a:latin typeface="Courier New" panose="02070309020205020404" pitchFamily="49" charset="0"/>
              </a:rPr>
              <a:t>6/4</a:t>
            </a:r>
            <a:r>
              <a:rPr lang="en-US" altLang="en-US" sz="1800">
                <a:latin typeface="Courier New" panose="02070309020205020404" pitchFamily="49" charset="0"/>
              </a:rPr>
              <a:t>*1   = </a:t>
            </a:r>
            <a:r>
              <a:rPr lang="en-US" altLang="ko-KR" sz="1800">
                <a:latin typeface="Courier New" panose="02070309020205020404" pitchFamily="49" charset="0"/>
              </a:rPr>
              <a:t>24/16</a:t>
            </a:r>
            <a:r>
              <a:rPr lang="ko-KR" altLang="en-US" sz="1800">
                <a:latin typeface="Courier New" panose="02070309020205020404" pitchFamily="49" charset="0"/>
              </a:rPr>
              <a:t> </a:t>
            </a:r>
            <a:r>
              <a:rPr lang="en-US" altLang="ko-KR" sz="1800">
                <a:latin typeface="Courier New" panose="02070309020205020404" pitchFamily="49" charset="0"/>
              </a:rPr>
              <a:t>=</a:t>
            </a:r>
            <a:r>
              <a:rPr lang="ko-KR" altLang="en-US" sz="1800">
                <a:latin typeface="Courier New" panose="02070309020205020404" pitchFamily="49" charset="0"/>
              </a:rPr>
              <a:t> </a:t>
            </a:r>
            <a:r>
              <a:rPr lang="en-US" altLang="ko-KR" sz="1800">
                <a:latin typeface="Courier New" panose="02070309020205020404" pitchFamily="49" charset="0"/>
              </a:rPr>
              <a:t>1.5</a:t>
            </a:r>
            <a:endParaRPr lang="en-US" altLang="en-US" sz="1800">
              <a:latin typeface="Courier New" panose="02070309020205020404" pitchFamily="49" charset="0"/>
            </a:endParaRPr>
          </a:p>
          <a:p>
            <a:r>
              <a:rPr lang="en-US" altLang="en-US" sz="1800">
                <a:latin typeface="Courier New" panose="02070309020205020404" pitchFamily="49" charset="0"/>
              </a:rPr>
              <a:t>0 011 </a:t>
            </a:r>
            <a:r>
              <a:rPr lang="ko-KR" altLang="en-US" sz="1800">
                <a:latin typeface="Courier New" panose="02070309020205020404" pitchFamily="49" charset="0"/>
              </a:rPr>
              <a:t> </a:t>
            </a:r>
            <a:r>
              <a:rPr lang="en-US" altLang="ko-KR" sz="1800">
                <a:latin typeface="Courier New" panose="02070309020205020404" pitchFamily="49" charset="0"/>
              </a:rPr>
              <a:t>11</a:t>
            </a:r>
            <a:r>
              <a:rPr lang="en-US" altLang="en-US" sz="1800">
                <a:latin typeface="Courier New" panose="02070309020205020404" pitchFamily="49" charset="0"/>
              </a:rPr>
              <a:t>	0	</a:t>
            </a:r>
            <a:r>
              <a:rPr lang="en-US" altLang="ko-KR" sz="1800">
                <a:latin typeface="Courier New" panose="02070309020205020404" pitchFamily="49" charset="0"/>
              </a:rPr>
              <a:t>7/4</a:t>
            </a:r>
            <a:r>
              <a:rPr lang="en-US" altLang="en-US" sz="1800">
                <a:latin typeface="Courier New" panose="02070309020205020404" pitchFamily="49" charset="0"/>
              </a:rPr>
              <a:t>*1   = </a:t>
            </a:r>
            <a:r>
              <a:rPr lang="en-US" altLang="ko-KR" sz="1800">
                <a:latin typeface="Courier New" panose="02070309020205020404" pitchFamily="49" charset="0"/>
              </a:rPr>
              <a:t>28/16</a:t>
            </a:r>
            <a:r>
              <a:rPr lang="ko-KR" altLang="en-US" sz="1800">
                <a:latin typeface="Courier New" panose="02070309020205020404" pitchFamily="49" charset="0"/>
              </a:rPr>
              <a:t> </a:t>
            </a:r>
            <a:r>
              <a:rPr lang="en-US" altLang="ko-KR" sz="1800">
                <a:latin typeface="Courier New" panose="02070309020205020404" pitchFamily="49" charset="0"/>
              </a:rPr>
              <a:t>=</a:t>
            </a:r>
            <a:r>
              <a:rPr lang="ko-KR" altLang="en-US" sz="1800">
                <a:latin typeface="Courier New" panose="02070309020205020404" pitchFamily="49" charset="0"/>
              </a:rPr>
              <a:t> </a:t>
            </a:r>
            <a:r>
              <a:rPr lang="en-US" altLang="ko-KR" sz="1800">
                <a:latin typeface="Courier New" panose="02070309020205020404" pitchFamily="49" charset="0"/>
              </a:rPr>
              <a:t>1.75</a:t>
            </a:r>
            <a:endParaRPr lang="en-US" altLang="en-US" sz="1800">
              <a:latin typeface="Courier New" panose="02070309020205020404" pitchFamily="49" charset="0"/>
            </a:endParaRPr>
          </a:p>
          <a:p>
            <a:endParaRPr lang="en-US" altLang="en-US" sz="1800">
              <a:latin typeface="Courier New" panose="02070309020205020404" pitchFamily="49" charset="0"/>
            </a:endParaRPr>
          </a:p>
          <a:p>
            <a:r>
              <a:rPr lang="ko-KR" altLang="en-US" sz="1800">
                <a:latin typeface="Courier New" panose="02070309020205020404" pitchFamily="49" charset="0"/>
              </a:rPr>
              <a:t>0  </a:t>
            </a:r>
            <a:r>
              <a:rPr lang="en-US" altLang="ko-KR" sz="1800">
                <a:latin typeface="Courier New" panose="02070309020205020404" pitchFamily="49" charset="0"/>
              </a:rPr>
              <a:t>100</a:t>
            </a:r>
            <a:r>
              <a:rPr lang="ko-KR" altLang="en-US" sz="1800">
                <a:latin typeface="Courier New" panose="02070309020205020404" pitchFamily="49" charset="0"/>
              </a:rPr>
              <a:t>  </a:t>
            </a:r>
            <a:r>
              <a:rPr lang="en-US" altLang="ko-KR" sz="1800">
                <a:latin typeface="Courier New" panose="02070309020205020404" pitchFamily="49" charset="0"/>
              </a:rPr>
              <a:t>00</a:t>
            </a:r>
            <a:r>
              <a:rPr lang="ko-KR" altLang="en-US" sz="1800">
                <a:latin typeface="Courier New" panose="02070309020205020404" pitchFamily="49" charset="0"/>
              </a:rPr>
              <a:t> </a:t>
            </a:r>
            <a:r>
              <a:rPr lang="en-US" altLang="ko-KR" sz="1800">
                <a:latin typeface="Courier New" panose="02070309020205020404" pitchFamily="49" charset="0"/>
              </a:rPr>
              <a:t>	1	</a:t>
            </a:r>
            <a:endParaRPr lang="en-US" altLang="en-US" sz="1800">
              <a:latin typeface="Courier New" panose="02070309020205020404" pitchFamily="49" charset="0"/>
            </a:endParaRPr>
          </a:p>
          <a:p>
            <a:r>
              <a:rPr lang="en-US" altLang="en-US" sz="1800">
                <a:latin typeface="Courier New" panose="02070309020205020404" pitchFamily="49" charset="0"/>
              </a:rPr>
              <a:t>…</a:t>
            </a:r>
          </a:p>
          <a:p>
            <a:r>
              <a:rPr lang="en-US" altLang="en-US" sz="1800">
                <a:latin typeface="Courier New" panose="02070309020205020404" pitchFamily="49" charset="0"/>
              </a:rPr>
              <a:t>0 11</a:t>
            </a:r>
            <a:r>
              <a:rPr lang="en-US" altLang="ko-KR" sz="1800">
                <a:latin typeface="Courier New" panose="02070309020205020404" pitchFamily="49" charset="0"/>
              </a:rPr>
              <a:t>0</a:t>
            </a:r>
            <a:r>
              <a:rPr lang="en-US" altLang="en-US" sz="1800">
                <a:latin typeface="Courier New" panose="02070309020205020404" pitchFamily="49" charset="0"/>
              </a:rPr>
              <a:t>	10	</a:t>
            </a:r>
            <a:r>
              <a:rPr lang="en-US" altLang="ko-KR" sz="1800">
                <a:latin typeface="Courier New" panose="02070309020205020404" pitchFamily="49" charset="0"/>
              </a:rPr>
              <a:t>3</a:t>
            </a:r>
            <a:r>
              <a:rPr lang="en-US" altLang="en-US" sz="1800">
                <a:latin typeface="Courier New" panose="02070309020205020404" pitchFamily="49" charset="0"/>
              </a:rPr>
              <a:t>	</a:t>
            </a:r>
            <a:r>
              <a:rPr lang="en-US" altLang="ko-KR" sz="1800">
                <a:latin typeface="Courier New" panose="02070309020205020404" pitchFamily="49" charset="0"/>
              </a:rPr>
              <a:t>6/4</a:t>
            </a:r>
            <a:r>
              <a:rPr lang="ko-KR" altLang="en-US" sz="1800">
                <a:latin typeface="Courier New" panose="02070309020205020404" pitchFamily="49" charset="0"/>
              </a:rPr>
              <a:t>*</a:t>
            </a:r>
            <a:r>
              <a:rPr lang="en-US" altLang="ko-KR" sz="1800">
                <a:latin typeface="Courier New" panose="02070309020205020404" pitchFamily="49" charset="0"/>
              </a:rPr>
              <a:t>8	=</a:t>
            </a:r>
            <a:r>
              <a:rPr lang="ko-KR" altLang="en-US" sz="1800">
                <a:latin typeface="Courier New" panose="02070309020205020404" pitchFamily="49" charset="0"/>
              </a:rPr>
              <a:t> </a:t>
            </a:r>
            <a:r>
              <a:rPr lang="en-US" altLang="ko-KR" sz="1800">
                <a:latin typeface="Courier New" panose="02070309020205020404" pitchFamily="49" charset="0"/>
              </a:rPr>
              <a:t>12</a:t>
            </a:r>
            <a:endParaRPr lang="en-US" altLang="en-US" sz="1800">
              <a:latin typeface="Courier New" panose="02070309020205020404" pitchFamily="49" charset="0"/>
            </a:endParaRPr>
          </a:p>
          <a:p>
            <a:r>
              <a:rPr lang="en-US" altLang="en-US" sz="1800">
                <a:latin typeface="Courier New" panose="02070309020205020404" pitchFamily="49" charset="0"/>
              </a:rPr>
              <a:t>0 11</a:t>
            </a:r>
            <a:r>
              <a:rPr lang="en-US" altLang="ko-KR" sz="1800">
                <a:latin typeface="Courier New" panose="02070309020205020404" pitchFamily="49" charset="0"/>
              </a:rPr>
              <a:t>0</a:t>
            </a:r>
            <a:r>
              <a:rPr lang="en-US" altLang="en-US" sz="1800">
                <a:latin typeface="Courier New" panose="02070309020205020404" pitchFamily="49" charset="0"/>
              </a:rPr>
              <a:t> </a:t>
            </a:r>
            <a:r>
              <a:rPr lang="ko-KR" altLang="en-US" sz="1800">
                <a:latin typeface="Courier New" panose="02070309020205020404" pitchFamily="49" charset="0"/>
              </a:rPr>
              <a:t> </a:t>
            </a:r>
            <a:r>
              <a:rPr lang="en-US" altLang="en-US" sz="1800">
                <a:latin typeface="Courier New" panose="02070309020205020404" pitchFamily="49" charset="0"/>
              </a:rPr>
              <a:t>11	</a:t>
            </a:r>
            <a:r>
              <a:rPr lang="en-US" altLang="ko-KR" sz="1800">
                <a:latin typeface="Courier New" panose="02070309020205020404" pitchFamily="49" charset="0"/>
              </a:rPr>
              <a:t>3</a:t>
            </a:r>
            <a:r>
              <a:rPr lang="en-US" altLang="en-US" sz="1800">
                <a:latin typeface="Courier New" panose="02070309020205020404" pitchFamily="49" charset="0"/>
              </a:rPr>
              <a:t>	</a:t>
            </a:r>
            <a:r>
              <a:rPr lang="en-US" altLang="ko-KR" sz="1800">
                <a:latin typeface="Courier New" panose="02070309020205020404" pitchFamily="49" charset="0"/>
              </a:rPr>
              <a:t>7/4</a:t>
            </a:r>
            <a:r>
              <a:rPr lang="en-US" altLang="en-US" sz="1800">
                <a:latin typeface="Courier New" panose="02070309020205020404" pitchFamily="49" charset="0"/>
              </a:rPr>
              <a:t>*</a:t>
            </a:r>
            <a:r>
              <a:rPr lang="en-US" altLang="ko-KR" sz="1800">
                <a:latin typeface="Courier New" panose="02070309020205020404" pitchFamily="49" charset="0"/>
              </a:rPr>
              <a:t>8	</a:t>
            </a:r>
            <a:r>
              <a:rPr lang="en-US" altLang="en-US" sz="1800">
                <a:latin typeface="Courier New" panose="02070309020205020404" pitchFamily="49" charset="0"/>
              </a:rPr>
              <a:t> = </a:t>
            </a:r>
            <a:r>
              <a:rPr lang="en-US" altLang="ko-KR" sz="1800">
                <a:latin typeface="Courier New" panose="02070309020205020404" pitchFamily="49" charset="0"/>
              </a:rPr>
              <a:t>14</a:t>
            </a:r>
            <a:endParaRPr lang="en-US" altLang="en-US" sz="1800">
              <a:latin typeface="Courier New" panose="02070309020205020404" pitchFamily="49" charset="0"/>
            </a:endParaRPr>
          </a:p>
          <a:p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0 111 </a:t>
            </a:r>
            <a:r>
              <a:rPr lang="ko-KR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00	n/a	inf</a:t>
            </a:r>
          </a:p>
        </p:txBody>
      </p:sp>
      <p:sp>
        <p:nvSpPr>
          <p:cNvPr id="31747" name="Text Box 4">
            <a:extLst>
              <a:ext uri="{FF2B5EF4-FFF2-40B4-BE49-F238E27FC236}">
                <a16:creationId xmlns:a16="http://schemas.microsoft.com/office/drawing/2014/main" id="{9904A183-D8CC-4244-9F30-542C3CBE1C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62800" y="1371600"/>
            <a:ext cx="16573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closest to zero</a:t>
            </a:r>
          </a:p>
        </p:txBody>
      </p:sp>
      <p:sp>
        <p:nvSpPr>
          <p:cNvPr id="31748" name="Text Box 5">
            <a:extLst>
              <a:ext uri="{FF2B5EF4-FFF2-40B4-BE49-F238E27FC236}">
                <a16:creationId xmlns:a16="http://schemas.microsoft.com/office/drawing/2014/main" id="{5BE32B8F-BE8C-BE4F-8A69-B8C9F7E362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9000" y="1981200"/>
            <a:ext cx="1708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largest denorm</a:t>
            </a:r>
          </a:p>
        </p:txBody>
      </p:sp>
      <p:sp>
        <p:nvSpPr>
          <p:cNvPr id="31749" name="Text Box 6">
            <a:extLst>
              <a:ext uri="{FF2B5EF4-FFF2-40B4-BE49-F238E27FC236}">
                <a16:creationId xmlns:a16="http://schemas.microsoft.com/office/drawing/2014/main" id="{0A4E23BB-2EA1-7C42-BACC-881D5B756A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9000" y="2438400"/>
            <a:ext cx="16065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smallest norm</a:t>
            </a:r>
          </a:p>
        </p:txBody>
      </p:sp>
      <p:sp>
        <p:nvSpPr>
          <p:cNvPr id="31750" name="Text Box 16">
            <a:extLst>
              <a:ext uri="{FF2B5EF4-FFF2-40B4-BE49-F238E27FC236}">
                <a16:creationId xmlns:a16="http://schemas.microsoft.com/office/drawing/2014/main" id="{397510DC-4C91-2B42-90BB-424C4D56AD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23125" y="5881688"/>
            <a:ext cx="145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largest norm</a:t>
            </a:r>
          </a:p>
        </p:txBody>
      </p:sp>
      <p:sp>
        <p:nvSpPr>
          <p:cNvPr id="31751" name="Text Box 17">
            <a:extLst>
              <a:ext uri="{FF2B5EF4-FFF2-40B4-BE49-F238E27FC236}">
                <a16:creationId xmlns:a16="http://schemas.microsoft.com/office/drawing/2014/main" id="{68186FE5-BBC1-6245-BBBD-8FD0C1FD9D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1524000"/>
            <a:ext cx="16827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>
                <a:latin typeface="Helvetica" pitchFamily="2" charset="0"/>
              </a:rPr>
              <a:t>Denormalized</a:t>
            </a:r>
          </a:p>
          <a:p>
            <a:r>
              <a:rPr lang="en-US" altLang="en-US" sz="1800">
                <a:latin typeface="Helvetica" pitchFamily="2" charset="0"/>
              </a:rPr>
              <a:t>numbers</a:t>
            </a:r>
          </a:p>
        </p:txBody>
      </p:sp>
      <p:sp>
        <p:nvSpPr>
          <p:cNvPr id="31752" name="Text Box 18">
            <a:extLst>
              <a:ext uri="{FF2B5EF4-FFF2-40B4-BE49-F238E27FC236}">
                <a16:creationId xmlns:a16="http://schemas.microsoft.com/office/drawing/2014/main" id="{F83CCE7F-C7B0-724C-8DC7-B35CF38392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263" y="4495800"/>
            <a:ext cx="14160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>
                <a:latin typeface="Helvetica" pitchFamily="2" charset="0"/>
              </a:rPr>
              <a:t>Normalized</a:t>
            </a:r>
          </a:p>
          <a:p>
            <a:r>
              <a:rPr lang="en-US" altLang="en-US" sz="1800">
                <a:latin typeface="Helvetica" pitchFamily="2" charset="0"/>
              </a:rPr>
              <a:t>numbers</a:t>
            </a:r>
          </a:p>
        </p:txBody>
      </p:sp>
      <p:sp>
        <p:nvSpPr>
          <p:cNvPr id="31753" name="Line 19">
            <a:extLst>
              <a:ext uri="{FF2B5EF4-FFF2-40B4-BE49-F238E27FC236}">
                <a16:creationId xmlns:a16="http://schemas.microsoft.com/office/drawing/2014/main" id="{51B5FD1D-C2A4-F442-9507-67E3B7B87B02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400" y="2362200"/>
            <a:ext cx="8305800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1754" name="Line 20">
            <a:extLst>
              <a:ext uri="{FF2B5EF4-FFF2-40B4-BE49-F238E27FC236}">
                <a16:creationId xmlns:a16="http://schemas.microsoft.com/office/drawing/2014/main" id="{F9F2B56D-C7EB-AF48-8CA5-F84447114B7E}"/>
              </a:ext>
            </a:extLst>
          </p:cNvPr>
          <p:cNvSpPr>
            <a:spLocks noChangeShapeType="1"/>
          </p:cNvSpPr>
          <p:nvPr/>
        </p:nvSpPr>
        <p:spPr bwMode="auto">
          <a:xfrm>
            <a:off x="838200" y="6019800"/>
            <a:ext cx="8305800" cy="0"/>
          </a:xfrm>
          <a:prstGeom prst="line">
            <a:avLst/>
          </a:prstGeom>
          <a:noFill/>
          <a:ln w="25400">
            <a:solidFill>
              <a:schemeClr val="tx1"/>
            </a:solidFill>
            <a:prstDash val="sys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32">
            <a:extLst>
              <a:ext uri="{FF2B5EF4-FFF2-40B4-BE49-F238E27FC236}">
                <a16:creationId xmlns:a16="http://schemas.microsoft.com/office/drawing/2014/main" id="{0DA6FA2E-14E7-C24B-99D7-BAD089783B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247650"/>
            <a:ext cx="8534400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IEEE Floating Point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01323A53-B3FC-BB44-8FDD-A40BA4D346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220788"/>
            <a:ext cx="8307387" cy="5224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b="0" dirty="0">
                <a:latin typeface="+mn-lt"/>
                <a:ea typeface="+mn-ea"/>
              </a:rPr>
              <a:t>IEEE Standard 754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b="0" dirty="0">
                <a:latin typeface="+mn-lt"/>
                <a:ea typeface="+mn-ea"/>
              </a:rPr>
              <a:t>Established in 1985 as uniform standard for floating point arithmetic</a:t>
            </a:r>
          </a:p>
          <a:p>
            <a:pPr marL="1143000" lvl="2" indent="-2286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000" b="0" dirty="0">
                <a:latin typeface="+mn-lt"/>
                <a:ea typeface="+mn-ea"/>
              </a:rPr>
              <a:t>Before that, many idiosyncratic formats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b="0" dirty="0">
                <a:latin typeface="+mn-lt"/>
                <a:ea typeface="+mn-ea"/>
              </a:rPr>
              <a:t>Supported by all major CPUs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endParaRPr lang="en-US" b="0" dirty="0">
              <a:latin typeface="+mn-lt"/>
              <a:ea typeface="+mn-ea"/>
            </a:endParaRPr>
          </a:p>
          <a:p>
            <a:pPr marL="342900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b="0" dirty="0">
                <a:latin typeface="+mn-lt"/>
                <a:ea typeface="+mn-ea"/>
              </a:rPr>
              <a:t>Driven by Numerical Concerns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b="0" dirty="0">
                <a:latin typeface="+mn-lt"/>
                <a:ea typeface="+mn-ea"/>
              </a:rPr>
              <a:t>Nice standards for rounding, overflow, underflow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b="0" dirty="0">
                <a:latin typeface="+mn-lt"/>
                <a:ea typeface="+mn-ea"/>
              </a:rPr>
              <a:t>Hard to make go fast</a:t>
            </a:r>
          </a:p>
          <a:p>
            <a:pPr marL="1143000" lvl="2" indent="-2286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000" b="0" dirty="0">
                <a:latin typeface="+mn-lt"/>
                <a:ea typeface="+mn-ea"/>
              </a:rPr>
              <a:t>Numerical analysts predominated over hardware types in defining standard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574FF987-F054-5140-B94D-558BCB36AB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1143000"/>
            <a:ext cx="8610600" cy="4265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800" b="0" dirty="0">
                <a:latin typeface="+mn-lt"/>
                <a:ea typeface="+mn-ea"/>
              </a:rPr>
              <a:t>6-bit IEEE-like format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b="0" dirty="0">
                <a:latin typeface="+mn-lt"/>
                <a:ea typeface="+mn-ea"/>
              </a:rPr>
              <a:t>e = 3 exponent bits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b="0" dirty="0">
                <a:latin typeface="+mn-lt"/>
                <a:ea typeface="+mn-ea"/>
              </a:rPr>
              <a:t>f = 2 fraction bits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b="0" dirty="0">
                <a:latin typeface="+mn-lt"/>
                <a:ea typeface="+mn-ea"/>
              </a:rPr>
              <a:t>Bias is 3</a:t>
            </a:r>
          </a:p>
          <a:p>
            <a:pPr marL="342900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800" b="0" dirty="0">
                <a:latin typeface="+mn-lt"/>
                <a:ea typeface="+mn-ea"/>
              </a:rPr>
              <a:t>Notice how the distribution gets denser </a:t>
            </a:r>
            <a:r>
              <a:rPr lang="en-US" sz="3200" b="0" dirty="0">
                <a:latin typeface="+mn-lt"/>
                <a:ea typeface="+mn-ea"/>
              </a:rPr>
              <a:t>toward zero. </a:t>
            </a:r>
          </a:p>
        </p:txBody>
      </p:sp>
      <p:graphicFrame>
        <p:nvGraphicFramePr>
          <p:cNvPr id="32770" name="Object 2">
            <a:extLst>
              <a:ext uri="{FF2B5EF4-FFF2-40B4-BE49-F238E27FC236}">
                <a16:creationId xmlns:a16="http://schemas.microsoft.com/office/drawing/2014/main" id="{75D8E5AB-A6B1-2843-B63C-BEAC73B863F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04813" y="4032250"/>
          <a:ext cx="8326437" cy="1095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7886700" imgH="952500" progId="Excel.Sheet.8">
                  <p:embed/>
                </p:oleObj>
              </mc:Choice>
              <mc:Fallback>
                <p:oleObj name="Worksheet" r:id="rId2" imgW="7886700" imgH="952500" progId="Excel.Shee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4813" y="4032250"/>
                        <a:ext cx="8326437" cy="10953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bg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254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771" name="Rectangle 2">
            <a:extLst>
              <a:ext uri="{FF2B5EF4-FFF2-40B4-BE49-F238E27FC236}">
                <a16:creationId xmlns:a16="http://schemas.microsoft.com/office/drawing/2014/main" id="{ECCEAF5E-4C68-904C-98F0-654455B152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813" y="247650"/>
            <a:ext cx="8716962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Distribution of Values</a:t>
            </a:r>
          </a:p>
        </p:txBody>
      </p:sp>
      <p:graphicFrame>
        <p:nvGraphicFramePr>
          <p:cNvPr id="32772" name="Object 5">
            <a:extLst>
              <a:ext uri="{FF2B5EF4-FFF2-40B4-BE49-F238E27FC236}">
                <a16:creationId xmlns:a16="http://schemas.microsoft.com/office/drawing/2014/main" id="{3F7F9FFE-D895-F447-AAAA-59BCB566ED7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57200" y="5257800"/>
          <a:ext cx="8335963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7886700" imgH="965200" progId="Excel.Sheet.8">
                  <p:embed/>
                </p:oleObj>
              </mc:Choice>
              <mc:Fallback>
                <p:oleObj name="Worksheet" r:id="rId4" imgW="7886700" imgH="965200" progId="Excel.Sheet.8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5257800"/>
                        <a:ext cx="8335963" cy="11049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bg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254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>
            <a:extLst>
              <a:ext uri="{FF2B5EF4-FFF2-40B4-BE49-F238E27FC236}">
                <a16:creationId xmlns:a16="http://schemas.microsoft.com/office/drawing/2014/main" id="{C42489A2-5F42-1640-BE63-5964469EC1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813" y="247650"/>
            <a:ext cx="8716962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Interesting Numbers</a:t>
            </a:r>
          </a:p>
        </p:txBody>
      </p:sp>
      <p:sp>
        <p:nvSpPr>
          <p:cNvPr id="33794" name="Rectangle 3">
            <a:extLst>
              <a:ext uri="{FF2B5EF4-FFF2-40B4-BE49-F238E27FC236}">
                <a16:creationId xmlns:a16="http://schemas.microsoft.com/office/drawing/2014/main" id="{EB5D01D0-46DC-B74B-B793-44BA354536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220788"/>
            <a:ext cx="8307387" cy="5224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223838" indent="-223838" defTabSz="895350">
              <a:tabLst>
                <a:tab pos="2743200" algn="l"/>
                <a:tab pos="3657600" algn="l"/>
                <a:tab pos="53213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560388" indent="-222250" defTabSz="895350">
              <a:tabLst>
                <a:tab pos="2743200" algn="l"/>
                <a:tab pos="3657600" algn="l"/>
                <a:tab pos="53213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 defTabSz="895350">
              <a:tabLst>
                <a:tab pos="2743200" algn="l"/>
                <a:tab pos="3657600" algn="l"/>
                <a:tab pos="53213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 defTabSz="895350">
              <a:tabLst>
                <a:tab pos="2743200" algn="l"/>
                <a:tab pos="3657600" algn="l"/>
                <a:tab pos="53213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 defTabSz="895350">
              <a:tabLst>
                <a:tab pos="2743200" algn="l"/>
                <a:tab pos="3657600" algn="l"/>
                <a:tab pos="53213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defTabSz="895350" eaLnBrk="0" fontAlgn="base" hangingPunct="0">
              <a:spcBef>
                <a:spcPct val="0"/>
              </a:spcBef>
              <a:spcAft>
                <a:spcPct val="0"/>
              </a:spcAft>
              <a:tabLst>
                <a:tab pos="2743200" algn="l"/>
                <a:tab pos="3657600" algn="l"/>
                <a:tab pos="53213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defTabSz="895350" eaLnBrk="0" fontAlgn="base" hangingPunct="0">
              <a:spcBef>
                <a:spcPct val="0"/>
              </a:spcBef>
              <a:spcAft>
                <a:spcPct val="0"/>
              </a:spcAft>
              <a:tabLst>
                <a:tab pos="2743200" algn="l"/>
                <a:tab pos="3657600" algn="l"/>
                <a:tab pos="53213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defTabSz="895350" eaLnBrk="0" fontAlgn="base" hangingPunct="0">
              <a:spcBef>
                <a:spcPct val="0"/>
              </a:spcBef>
              <a:spcAft>
                <a:spcPct val="0"/>
              </a:spcAft>
              <a:tabLst>
                <a:tab pos="2743200" algn="l"/>
                <a:tab pos="3657600" algn="l"/>
                <a:tab pos="53213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defTabSz="895350" eaLnBrk="0" fontAlgn="base" hangingPunct="0">
              <a:spcBef>
                <a:spcPct val="0"/>
              </a:spcBef>
              <a:spcAft>
                <a:spcPct val="0"/>
              </a:spcAft>
              <a:tabLst>
                <a:tab pos="2743200" algn="l"/>
                <a:tab pos="3657600" algn="l"/>
                <a:tab pos="53213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1800" b="0">
                <a:latin typeface="Calibri" panose="020F0502020204030204" pitchFamily="34" charset="0"/>
              </a:rPr>
              <a:t>Description	</a:t>
            </a:r>
            <a:r>
              <a:rPr lang="en-US" altLang="en-US" sz="1800" b="0">
                <a:latin typeface="Courier New" panose="02070309020205020404" pitchFamily="49" charset="0"/>
              </a:rPr>
              <a:t>exp	frac</a:t>
            </a:r>
            <a:r>
              <a:rPr lang="en-US" altLang="en-US" sz="1800" b="0">
                <a:latin typeface="Calibri" panose="020F0502020204030204" pitchFamily="34" charset="0"/>
              </a:rPr>
              <a:t>	Numeric Value</a:t>
            </a:r>
          </a:p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1800" b="0">
                <a:latin typeface="Calibri" panose="020F0502020204030204" pitchFamily="34" charset="0"/>
              </a:rPr>
              <a:t>Zero	00…00	00…00	0.0</a:t>
            </a:r>
          </a:p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1800" b="0">
                <a:latin typeface="Calibri" panose="020F0502020204030204" pitchFamily="34" charset="0"/>
              </a:rPr>
              <a:t>Smallest Pos. Denorm.	00…00	00…01	2</a:t>
            </a:r>
            <a:r>
              <a:rPr lang="en-US" altLang="en-US" sz="1800" b="0" baseline="30000">
                <a:latin typeface="Calibri" panose="020F0502020204030204" pitchFamily="34" charset="0"/>
              </a:rPr>
              <a:t>–</a:t>
            </a:r>
            <a:r>
              <a:rPr lang="en-US" altLang="en-US" sz="1800" b="0">
                <a:latin typeface="Calibri" panose="020F0502020204030204" pitchFamily="34" charset="0"/>
              </a:rPr>
              <a:t> </a:t>
            </a:r>
            <a:r>
              <a:rPr lang="en-US" altLang="en-US" sz="1800" b="0" baseline="30000">
                <a:latin typeface="Calibri" panose="020F0502020204030204" pitchFamily="34" charset="0"/>
              </a:rPr>
              <a:t>{23,52}</a:t>
            </a:r>
            <a:r>
              <a:rPr lang="en-US" altLang="en-US" sz="1800" b="0">
                <a:latin typeface="Calibri" panose="020F0502020204030204" pitchFamily="34" charset="0"/>
              </a:rPr>
              <a:t> X 2</a:t>
            </a:r>
            <a:r>
              <a:rPr lang="en-US" altLang="en-US" sz="1800" b="0" baseline="30000">
                <a:latin typeface="Calibri" panose="020F0502020204030204" pitchFamily="34" charset="0"/>
              </a:rPr>
              <a:t>–</a:t>
            </a:r>
            <a:r>
              <a:rPr lang="en-US" altLang="en-US" sz="1800" b="0">
                <a:latin typeface="Calibri" panose="020F0502020204030204" pitchFamily="34" charset="0"/>
              </a:rPr>
              <a:t> </a:t>
            </a:r>
            <a:r>
              <a:rPr lang="en-US" altLang="en-US" sz="1800" b="0" baseline="30000">
                <a:latin typeface="Calibri" panose="020F0502020204030204" pitchFamily="34" charset="0"/>
              </a:rPr>
              <a:t>{126,1022}</a:t>
            </a:r>
          </a:p>
          <a:p>
            <a:pPr lvl="1">
              <a:spcBef>
                <a:spcPct val="1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Single </a:t>
            </a:r>
            <a:r>
              <a:rPr lang="en-US" altLang="en-US" sz="2000" b="0">
                <a:latin typeface="Symbol" pitchFamily="2" charset="2"/>
              </a:rPr>
              <a:t></a:t>
            </a:r>
            <a:r>
              <a:rPr lang="en-US" altLang="en-US" sz="2000" b="0">
                <a:latin typeface="Calibri" panose="020F0502020204030204" pitchFamily="34" charset="0"/>
              </a:rPr>
              <a:t> 1.4 X 10</a:t>
            </a:r>
            <a:r>
              <a:rPr lang="en-US" altLang="en-US" sz="2000" b="0" baseline="30000">
                <a:latin typeface="Calibri" panose="020F0502020204030204" pitchFamily="34" charset="0"/>
              </a:rPr>
              <a:t>–45</a:t>
            </a:r>
            <a:endParaRPr lang="en-US" altLang="en-US" sz="2000" b="0">
              <a:latin typeface="Calibri" panose="020F0502020204030204" pitchFamily="34" charset="0"/>
            </a:endParaRPr>
          </a:p>
          <a:p>
            <a:pPr lvl="1">
              <a:spcBef>
                <a:spcPct val="1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Double </a:t>
            </a:r>
            <a:r>
              <a:rPr lang="en-US" altLang="en-US" sz="2000" b="0">
                <a:latin typeface="Symbol" pitchFamily="2" charset="2"/>
              </a:rPr>
              <a:t></a:t>
            </a:r>
            <a:r>
              <a:rPr lang="en-US" altLang="en-US" sz="2000" b="0">
                <a:latin typeface="Calibri" panose="020F0502020204030204" pitchFamily="34" charset="0"/>
              </a:rPr>
              <a:t> 4.9 X 10</a:t>
            </a:r>
            <a:r>
              <a:rPr lang="en-US" altLang="en-US" sz="2000" b="0" baseline="30000">
                <a:latin typeface="Calibri" panose="020F0502020204030204" pitchFamily="34" charset="0"/>
              </a:rPr>
              <a:t>–324</a:t>
            </a:r>
            <a:endParaRPr lang="en-US" altLang="en-US" sz="2000" b="0">
              <a:latin typeface="Calibri" panose="020F0502020204030204" pitchFamily="34" charset="0"/>
            </a:endParaRPr>
          </a:p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1800" b="0">
                <a:latin typeface="Calibri" panose="020F0502020204030204" pitchFamily="34" charset="0"/>
              </a:rPr>
              <a:t>Largest Denormalized	00…00	11…11	(1.0 – </a:t>
            </a:r>
            <a:r>
              <a:rPr lang="en-US" altLang="en-US" sz="1800" b="0">
                <a:latin typeface="Symbol" pitchFamily="2" charset="2"/>
              </a:rPr>
              <a:t></a:t>
            </a:r>
            <a:r>
              <a:rPr lang="en-US" altLang="en-US" sz="1800" b="0">
                <a:latin typeface="Calibri" panose="020F0502020204030204" pitchFamily="34" charset="0"/>
              </a:rPr>
              <a:t>) X 2</a:t>
            </a:r>
            <a:r>
              <a:rPr lang="en-US" altLang="en-US" sz="1800" b="0" baseline="30000">
                <a:latin typeface="Calibri" panose="020F0502020204030204" pitchFamily="34" charset="0"/>
              </a:rPr>
              <a:t>–</a:t>
            </a:r>
            <a:r>
              <a:rPr lang="en-US" altLang="en-US" sz="1800" b="0">
                <a:latin typeface="Calibri" panose="020F0502020204030204" pitchFamily="34" charset="0"/>
              </a:rPr>
              <a:t> </a:t>
            </a:r>
            <a:r>
              <a:rPr lang="en-US" altLang="en-US" sz="1800" b="0" baseline="30000">
                <a:latin typeface="Calibri" panose="020F0502020204030204" pitchFamily="34" charset="0"/>
              </a:rPr>
              <a:t>{126,1022}</a:t>
            </a:r>
          </a:p>
          <a:p>
            <a:pPr lvl="1">
              <a:spcBef>
                <a:spcPct val="1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Single </a:t>
            </a:r>
            <a:r>
              <a:rPr lang="en-US" altLang="en-US" sz="2000" b="0">
                <a:latin typeface="Symbol" pitchFamily="2" charset="2"/>
              </a:rPr>
              <a:t></a:t>
            </a:r>
            <a:r>
              <a:rPr lang="en-US" altLang="en-US" sz="2000" b="0">
                <a:latin typeface="Calibri" panose="020F0502020204030204" pitchFamily="34" charset="0"/>
              </a:rPr>
              <a:t> 1.18 X 10</a:t>
            </a:r>
            <a:r>
              <a:rPr lang="en-US" altLang="en-US" sz="2000" b="0" baseline="30000">
                <a:latin typeface="Calibri" panose="020F0502020204030204" pitchFamily="34" charset="0"/>
              </a:rPr>
              <a:t>–38</a:t>
            </a:r>
            <a:endParaRPr lang="en-US" altLang="en-US" sz="2000" b="0">
              <a:latin typeface="Calibri" panose="020F0502020204030204" pitchFamily="34" charset="0"/>
            </a:endParaRPr>
          </a:p>
          <a:p>
            <a:pPr lvl="1">
              <a:spcBef>
                <a:spcPct val="1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Double </a:t>
            </a:r>
            <a:r>
              <a:rPr lang="en-US" altLang="en-US" sz="2000" b="0">
                <a:latin typeface="Symbol" pitchFamily="2" charset="2"/>
              </a:rPr>
              <a:t></a:t>
            </a:r>
            <a:r>
              <a:rPr lang="en-US" altLang="en-US" sz="2000" b="0">
                <a:latin typeface="Calibri" panose="020F0502020204030204" pitchFamily="34" charset="0"/>
              </a:rPr>
              <a:t> 2.2 X 10</a:t>
            </a:r>
            <a:r>
              <a:rPr lang="en-US" altLang="en-US" sz="2000" b="0" baseline="30000">
                <a:latin typeface="Calibri" panose="020F0502020204030204" pitchFamily="34" charset="0"/>
              </a:rPr>
              <a:t>–308</a:t>
            </a:r>
            <a:endParaRPr lang="en-US" altLang="en-US" sz="2000" b="0">
              <a:latin typeface="Calibri" panose="020F0502020204030204" pitchFamily="34" charset="0"/>
            </a:endParaRPr>
          </a:p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1800" b="0">
                <a:latin typeface="Calibri" panose="020F0502020204030204" pitchFamily="34" charset="0"/>
              </a:rPr>
              <a:t>Smallest Pos. Normalized	00…01	00…00	1.0 X 2</a:t>
            </a:r>
            <a:r>
              <a:rPr lang="en-US" altLang="en-US" sz="1800" b="0" baseline="30000">
                <a:latin typeface="Calibri" panose="020F0502020204030204" pitchFamily="34" charset="0"/>
              </a:rPr>
              <a:t>–</a:t>
            </a:r>
            <a:r>
              <a:rPr lang="en-US" altLang="en-US" sz="1800" b="0">
                <a:latin typeface="Calibri" panose="020F0502020204030204" pitchFamily="34" charset="0"/>
              </a:rPr>
              <a:t> </a:t>
            </a:r>
            <a:r>
              <a:rPr lang="en-US" altLang="en-US" sz="1800" b="0" baseline="30000">
                <a:latin typeface="Calibri" panose="020F0502020204030204" pitchFamily="34" charset="0"/>
              </a:rPr>
              <a:t>{126,1022}</a:t>
            </a:r>
          </a:p>
          <a:p>
            <a:pPr lvl="1">
              <a:spcBef>
                <a:spcPct val="1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Just larger than largest denormalized</a:t>
            </a:r>
          </a:p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1800" b="0">
                <a:latin typeface="Calibri" panose="020F0502020204030204" pitchFamily="34" charset="0"/>
              </a:rPr>
              <a:t>One	01…11	00…00	1.0</a:t>
            </a:r>
          </a:p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1800" b="0">
                <a:latin typeface="Calibri" panose="020F0502020204030204" pitchFamily="34" charset="0"/>
              </a:rPr>
              <a:t> Largest Normalized	11…10	11…11	(2.0 – </a:t>
            </a:r>
            <a:r>
              <a:rPr lang="en-US" altLang="en-US" sz="1800" b="0">
                <a:latin typeface="Symbol" pitchFamily="2" charset="2"/>
              </a:rPr>
              <a:t></a:t>
            </a:r>
            <a:r>
              <a:rPr lang="en-US" altLang="en-US" sz="1800" b="0">
                <a:latin typeface="Calibri" panose="020F0502020204030204" pitchFamily="34" charset="0"/>
              </a:rPr>
              <a:t>) X 2</a:t>
            </a:r>
            <a:r>
              <a:rPr lang="en-US" altLang="en-US" sz="1800" b="0" baseline="30000">
                <a:latin typeface="Calibri" panose="020F0502020204030204" pitchFamily="34" charset="0"/>
              </a:rPr>
              <a:t>{127,1023}</a:t>
            </a:r>
          </a:p>
          <a:p>
            <a:pPr lvl="1">
              <a:spcBef>
                <a:spcPct val="1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Single </a:t>
            </a:r>
            <a:r>
              <a:rPr lang="en-US" altLang="en-US" sz="2000" b="0">
                <a:latin typeface="Symbol" pitchFamily="2" charset="2"/>
              </a:rPr>
              <a:t></a:t>
            </a:r>
            <a:r>
              <a:rPr lang="en-US" altLang="en-US" sz="2000" b="0">
                <a:latin typeface="Calibri" panose="020F0502020204030204" pitchFamily="34" charset="0"/>
              </a:rPr>
              <a:t> 3.4 X 10</a:t>
            </a:r>
            <a:r>
              <a:rPr lang="en-US" altLang="en-US" sz="2000" b="0" baseline="30000">
                <a:latin typeface="Calibri" panose="020F0502020204030204" pitchFamily="34" charset="0"/>
              </a:rPr>
              <a:t>38</a:t>
            </a:r>
            <a:endParaRPr lang="en-US" altLang="en-US" sz="2000" b="0">
              <a:latin typeface="Calibri" panose="020F0502020204030204" pitchFamily="34" charset="0"/>
            </a:endParaRPr>
          </a:p>
          <a:p>
            <a:pPr lvl="1">
              <a:spcBef>
                <a:spcPct val="1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Double </a:t>
            </a:r>
            <a:r>
              <a:rPr lang="en-US" altLang="en-US" sz="2000" b="0">
                <a:latin typeface="Symbol" pitchFamily="2" charset="2"/>
              </a:rPr>
              <a:t></a:t>
            </a:r>
            <a:r>
              <a:rPr lang="en-US" altLang="en-US" sz="2000" b="0">
                <a:latin typeface="Calibri" panose="020F0502020204030204" pitchFamily="34" charset="0"/>
              </a:rPr>
              <a:t> 1.8 X 10</a:t>
            </a:r>
            <a:r>
              <a:rPr lang="en-US" altLang="en-US" sz="2000" b="0" baseline="30000">
                <a:latin typeface="Calibri" panose="020F0502020204030204" pitchFamily="34" charset="0"/>
              </a:rPr>
              <a:t>308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2">
            <a:extLst>
              <a:ext uri="{FF2B5EF4-FFF2-40B4-BE49-F238E27FC236}">
                <a16:creationId xmlns:a16="http://schemas.microsoft.com/office/drawing/2014/main" id="{5179BA15-1EDA-E34B-B181-A69A31EAEC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813" y="247650"/>
            <a:ext cx="8716962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Special Properties of Encoding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9455293F-2E92-794C-92E6-51230C9463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220788"/>
            <a:ext cx="8307387" cy="5224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b="0" dirty="0">
                <a:latin typeface="+mn-lt"/>
                <a:ea typeface="+mn-ea"/>
              </a:rPr>
              <a:t>FP Zero Same as Integer Zero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b="0" dirty="0">
                <a:latin typeface="+mn-lt"/>
                <a:ea typeface="+mn-ea"/>
              </a:rPr>
              <a:t>All bits = 0</a:t>
            </a:r>
          </a:p>
          <a:p>
            <a:pPr marL="342900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b="0" dirty="0">
                <a:latin typeface="+mn-lt"/>
                <a:ea typeface="+mn-ea"/>
              </a:rPr>
              <a:t>Can (Almost) Use Unsigned Integer Comparison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b="0" dirty="0">
                <a:latin typeface="+mn-lt"/>
                <a:ea typeface="+mn-ea"/>
              </a:rPr>
              <a:t>Must first compare sign bits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b="0" dirty="0">
                <a:latin typeface="+mn-lt"/>
                <a:ea typeface="+mn-ea"/>
              </a:rPr>
              <a:t>Must consider -0 = 0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b="0" dirty="0" err="1">
                <a:latin typeface="+mn-lt"/>
                <a:ea typeface="+mn-ea"/>
              </a:rPr>
              <a:t>NaNs</a:t>
            </a:r>
            <a:r>
              <a:rPr lang="en-US" sz="2000" b="0" dirty="0">
                <a:latin typeface="+mn-lt"/>
                <a:ea typeface="+mn-ea"/>
              </a:rPr>
              <a:t> problematic</a:t>
            </a:r>
          </a:p>
          <a:p>
            <a:pPr marL="1143000" lvl="2" indent="-2286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000" b="0" dirty="0">
                <a:latin typeface="+mn-lt"/>
                <a:ea typeface="+mn-ea"/>
              </a:rPr>
              <a:t>Will be greater than any other values</a:t>
            </a:r>
          </a:p>
          <a:p>
            <a:pPr marL="1143000" lvl="2" indent="-2286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000" b="0" dirty="0">
                <a:latin typeface="+mn-lt"/>
                <a:ea typeface="+mn-ea"/>
              </a:rPr>
              <a:t>What should comparison yield?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b="0" dirty="0">
                <a:latin typeface="+mn-lt"/>
                <a:ea typeface="+mn-ea"/>
              </a:rPr>
              <a:t> Otherwise OK</a:t>
            </a:r>
          </a:p>
          <a:p>
            <a:pPr marL="1143000" lvl="2" indent="-2286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000" b="0" dirty="0" err="1">
                <a:latin typeface="+mn-lt"/>
                <a:ea typeface="+mn-ea"/>
              </a:rPr>
              <a:t>Denorm</a:t>
            </a:r>
            <a:r>
              <a:rPr lang="en-US" sz="2000" b="0" dirty="0">
                <a:latin typeface="+mn-lt"/>
                <a:ea typeface="+mn-ea"/>
              </a:rPr>
              <a:t> vs. normalized</a:t>
            </a:r>
          </a:p>
          <a:p>
            <a:pPr marL="1143000" lvl="2" indent="-2286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sz="2000" b="0" dirty="0">
                <a:latin typeface="+mn-lt"/>
                <a:ea typeface="+mn-ea"/>
              </a:rPr>
              <a:t>Normalized vs. infinity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>
            <a:extLst>
              <a:ext uri="{FF2B5EF4-FFF2-40B4-BE49-F238E27FC236}">
                <a16:creationId xmlns:a16="http://schemas.microsoft.com/office/drawing/2014/main" id="{E2CBD8CB-4459-6048-B70D-FF039C8F3D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813" y="247650"/>
            <a:ext cx="8716962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An Anedote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20A33AF7-9BE8-8549-9CE1-A9B2480613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220788"/>
            <a:ext cx="8307387" cy="5224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b="0" dirty="0">
                <a:latin typeface="+mn-lt"/>
                <a:ea typeface="+mn-ea"/>
              </a:rPr>
              <a:t>Common mistakes of converting a </a:t>
            </a:r>
            <a:r>
              <a:rPr lang="en-US" b="0" dirty="0" err="1">
                <a:latin typeface="+mn-lt"/>
                <a:ea typeface="+mn-ea"/>
              </a:rPr>
              <a:t>f.p</a:t>
            </a:r>
            <a:r>
              <a:rPr lang="en-US" b="0" dirty="0">
                <a:latin typeface="+mn-lt"/>
                <a:ea typeface="+mn-ea"/>
              </a:rPr>
              <a:t> # to an integer</a:t>
            </a:r>
          </a:p>
          <a:p>
            <a:pPr marL="342900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b="0" dirty="0">
                <a:latin typeface="+mn-lt"/>
                <a:ea typeface="+mn-ea"/>
              </a:rPr>
              <a:t>June 4, 1996, a maiden voyage of Ariane 5 Rocket</a:t>
            </a:r>
          </a:p>
          <a:p>
            <a:pPr marL="800100" lvl="1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b="0" dirty="0">
                <a:latin typeface="+mn-lt"/>
                <a:ea typeface="+mn-ea"/>
              </a:rPr>
              <a:t>$500 M communication satellite on board</a:t>
            </a:r>
          </a:p>
          <a:p>
            <a:pPr marL="800100" lvl="1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b="0" dirty="0">
                <a:latin typeface="+mn-lt"/>
                <a:ea typeface="+mn-ea"/>
              </a:rPr>
              <a:t>37 sec after liftoff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endParaRPr lang="en-US" sz="2000" b="0" dirty="0">
              <a:latin typeface="+mn-lt"/>
              <a:ea typeface="+mn-e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2">
            <a:extLst>
              <a:ext uri="{FF2B5EF4-FFF2-40B4-BE49-F238E27FC236}">
                <a16:creationId xmlns:a16="http://schemas.microsoft.com/office/drawing/2014/main" id="{6C7BA016-8465-4041-A90A-CD26001ED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813" y="247650"/>
            <a:ext cx="8716962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An Anedote</a:t>
            </a:r>
          </a:p>
        </p:txBody>
      </p:sp>
      <p:pic>
        <p:nvPicPr>
          <p:cNvPr id="36866" name="Picture 1">
            <a:extLst>
              <a:ext uri="{FF2B5EF4-FFF2-40B4-BE49-F238E27FC236}">
                <a16:creationId xmlns:a16="http://schemas.microsoft.com/office/drawing/2014/main" id="{E08FEDF3-4568-AF48-B6B0-B95EA8E5F4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1254125"/>
            <a:ext cx="5918200" cy="5578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2">
            <a:extLst>
              <a:ext uri="{FF2B5EF4-FFF2-40B4-BE49-F238E27FC236}">
                <a16:creationId xmlns:a16="http://schemas.microsoft.com/office/drawing/2014/main" id="{F8589FED-4FC5-3A45-B645-E96B5A1304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813" y="247650"/>
            <a:ext cx="8716962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An Anedote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9E85B606-9CAC-2349-800C-0645A09A04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220788"/>
            <a:ext cx="8307387" cy="52244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b="0" dirty="0">
                <a:latin typeface="+mn-lt"/>
                <a:ea typeface="+mn-ea"/>
              </a:rPr>
              <a:t>Computer controlling the inertial navigation system sent invalid data to the computer controlling engine nozzles</a:t>
            </a:r>
          </a:p>
          <a:p>
            <a:pPr marL="342900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b="0" dirty="0">
                <a:latin typeface="+mn-lt"/>
                <a:ea typeface="+mn-ea"/>
              </a:rPr>
              <a:t>Instead of flight control info, it sent a diagnostic bit pattern indicating an overflow from 64-bit </a:t>
            </a:r>
            <a:r>
              <a:rPr lang="en-US" b="0" dirty="0" err="1">
                <a:latin typeface="+mn-lt"/>
                <a:ea typeface="+mn-ea"/>
              </a:rPr>
              <a:t>f.p.</a:t>
            </a:r>
            <a:r>
              <a:rPr lang="en-US" b="0" dirty="0">
                <a:latin typeface="+mn-lt"/>
                <a:ea typeface="+mn-ea"/>
              </a:rPr>
              <a:t> to 16-bit integer</a:t>
            </a:r>
          </a:p>
          <a:p>
            <a:pPr marL="342900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b="0" dirty="0">
                <a:latin typeface="+mn-lt"/>
                <a:ea typeface="+mn-ea"/>
              </a:rPr>
              <a:t>Overflow value measured the horizontal velocity of the rocket, which could be more than 5 times higher than that of Ariane 4</a:t>
            </a:r>
          </a:p>
          <a:p>
            <a:pPr marL="342900" indent="-342900">
              <a:spcBef>
                <a:spcPct val="20000"/>
              </a:spcBef>
              <a:buFont typeface="Arial" charset="0"/>
              <a:buChar char="•"/>
              <a:defRPr/>
            </a:pPr>
            <a:r>
              <a:rPr lang="en-US" b="0" dirty="0">
                <a:latin typeface="+mn-lt"/>
                <a:ea typeface="+mn-ea"/>
              </a:rPr>
              <a:t>Software for Ariane 4 was never to overflow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endParaRPr lang="en-US" sz="2000" b="0" dirty="0">
              <a:latin typeface="+mn-lt"/>
              <a:ea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6">
            <a:extLst>
              <a:ext uri="{FF2B5EF4-FFF2-40B4-BE49-F238E27FC236}">
                <a16:creationId xmlns:a16="http://schemas.microsoft.com/office/drawing/2014/main" id="{7C51BF6C-9368-B646-BF45-ADD49E4E50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813" y="247650"/>
            <a:ext cx="8716962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Fractional Binary Numbers</a:t>
            </a:r>
          </a:p>
        </p:txBody>
      </p:sp>
      <p:sp>
        <p:nvSpPr>
          <p:cNvPr id="18434" name="Rectangle 3">
            <a:extLst>
              <a:ext uri="{FF2B5EF4-FFF2-40B4-BE49-F238E27FC236}">
                <a16:creationId xmlns:a16="http://schemas.microsoft.com/office/drawing/2014/main" id="{AB9C51C1-39DA-CA4A-A35B-544BF95E76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4703763"/>
            <a:ext cx="8472487" cy="1925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>
                <a:latin typeface="Calibri" panose="020F0502020204030204" pitchFamily="34" charset="0"/>
              </a:rPr>
              <a:t>Representation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Bits to right of </a:t>
            </a:r>
            <a:r>
              <a:rPr lang="ja-JP" altLang="en-US" sz="2000" b="0">
                <a:latin typeface="Calibri" panose="020F0502020204030204" pitchFamily="34" charset="0"/>
              </a:rPr>
              <a:t>“</a:t>
            </a:r>
            <a:r>
              <a:rPr lang="en-US" altLang="ja-JP" sz="2000" b="0">
                <a:latin typeface="Calibri" panose="020F0502020204030204" pitchFamily="34" charset="0"/>
              </a:rPr>
              <a:t>binary point</a:t>
            </a:r>
            <a:r>
              <a:rPr lang="ja-JP" altLang="en-US" sz="2000" b="0">
                <a:latin typeface="Calibri" panose="020F0502020204030204" pitchFamily="34" charset="0"/>
              </a:rPr>
              <a:t>”</a:t>
            </a:r>
            <a:r>
              <a:rPr lang="en-US" altLang="ja-JP" sz="2000" b="0">
                <a:latin typeface="Calibri" panose="020F0502020204030204" pitchFamily="34" charset="0"/>
              </a:rPr>
              <a:t> represent fractional powers of 2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Represents rational number:</a:t>
            </a:r>
          </a:p>
        </p:txBody>
      </p:sp>
      <p:grpSp>
        <p:nvGrpSpPr>
          <p:cNvPr id="18435" name="Group 5">
            <a:extLst>
              <a:ext uri="{FF2B5EF4-FFF2-40B4-BE49-F238E27FC236}">
                <a16:creationId xmlns:a16="http://schemas.microsoft.com/office/drawing/2014/main" id="{EB64045F-DC02-4A49-8AC9-91DA7CA9FDF2}"/>
              </a:ext>
            </a:extLst>
          </p:cNvPr>
          <p:cNvGrpSpPr>
            <a:grpSpLocks/>
          </p:cNvGrpSpPr>
          <p:nvPr/>
        </p:nvGrpSpPr>
        <p:grpSpPr bwMode="auto">
          <a:xfrm>
            <a:off x="1539875" y="2565400"/>
            <a:ext cx="5029200" cy="533400"/>
            <a:chOff x="970" y="1616"/>
            <a:chExt cx="3168" cy="336"/>
          </a:xfrm>
        </p:grpSpPr>
        <p:sp>
          <p:nvSpPr>
            <p:cNvPr id="18457" name="Rectangle 6">
              <a:extLst>
                <a:ext uri="{FF2B5EF4-FFF2-40B4-BE49-F238E27FC236}">
                  <a16:creationId xmlns:a16="http://schemas.microsoft.com/office/drawing/2014/main" id="{CF1300BD-AF16-0840-A985-9C2CBC641B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0" y="1616"/>
              <a:ext cx="240" cy="3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b="0" i="1"/>
                <a:t>b</a:t>
              </a:r>
              <a:r>
                <a:rPr lang="en-US" altLang="en-US" b="0" i="1" baseline="-25000"/>
                <a:t>i</a:t>
              </a:r>
              <a:endParaRPr lang="en-US" altLang="en-US" b="0" i="1"/>
            </a:p>
          </p:txBody>
        </p:sp>
        <p:sp>
          <p:nvSpPr>
            <p:cNvPr id="18458" name="Rectangle 7">
              <a:extLst>
                <a:ext uri="{FF2B5EF4-FFF2-40B4-BE49-F238E27FC236}">
                  <a16:creationId xmlns:a16="http://schemas.microsoft.com/office/drawing/2014/main" id="{C2F2AA03-BF67-7B48-94E3-EEA5B4ADB0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0" y="1616"/>
              <a:ext cx="240" cy="3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b="0" i="1"/>
                <a:t>b</a:t>
              </a:r>
              <a:r>
                <a:rPr lang="en-US" altLang="en-US" b="0" i="1" baseline="-25000"/>
                <a:t>i</a:t>
              </a:r>
              <a:r>
                <a:rPr lang="en-US" altLang="en-US" b="0" baseline="-25000"/>
                <a:t>–1</a:t>
              </a:r>
              <a:endParaRPr lang="en-US" altLang="en-US" b="0"/>
            </a:p>
          </p:txBody>
        </p:sp>
        <p:sp>
          <p:nvSpPr>
            <p:cNvPr id="18459" name="Rectangle 8">
              <a:extLst>
                <a:ext uri="{FF2B5EF4-FFF2-40B4-BE49-F238E27FC236}">
                  <a16:creationId xmlns:a16="http://schemas.microsoft.com/office/drawing/2014/main" id="{B0665F73-87DF-4647-9A19-E1985882AB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0" y="1616"/>
              <a:ext cx="240" cy="3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b="0" i="1"/>
                <a:t>b</a:t>
              </a:r>
              <a:r>
                <a:rPr lang="en-US" altLang="en-US" b="0" baseline="-25000"/>
                <a:t>2</a:t>
              </a:r>
              <a:endParaRPr lang="en-US" altLang="en-US" b="0"/>
            </a:p>
          </p:txBody>
        </p:sp>
        <p:sp>
          <p:nvSpPr>
            <p:cNvPr id="18460" name="Rectangle 9">
              <a:extLst>
                <a:ext uri="{FF2B5EF4-FFF2-40B4-BE49-F238E27FC236}">
                  <a16:creationId xmlns:a16="http://schemas.microsoft.com/office/drawing/2014/main" id="{F1A5E0D3-3F08-004B-9AF6-F522B68A47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70" y="1616"/>
              <a:ext cx="240" cy="3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b="0" i="1"/>
                <a:t>b</a:t>
              </a:r>
              <a:r>
                <a:rPr lang="en-US" altLang="en-US" b="0" baseline="-25000"/>
                <a:t>1</a:t>
              </a:r>
              <a:endParaRPr lang="en-US" altLang="en-US" b="0"/>
            </a:p>
          </p:txBody>
        </p:sp>
        <p:sp>
          <p:nvSpPr>
            <p:cNvPr id="18461" name="Rectangle 10">
              <a:extLst>
                <a:ext uri="{FF2B5EF4-FFF2-40B4-BE49-F238E27FC236}">
                  <a16:creationId xmlns:a16="http://schemas.microsoft.com/office/drawing/2014/main" id="{D5A41B6F-D8B7-D54D-ABFC-67D4EEE9BC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10" y="1616"/>
              <a:ext cx="240" cy="3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b="0" i="1"/>
                <a:t>b</a:t>
              </a:r>
              <a:r>
                <a:rPr lang="en-US" altLang="en-US" b="0" baseline="-25000"/>
                <a:t>0</a:t>
              </a:r>
              <a:endParaRPr lang="en-US" altLang="en-US" b="0"/>
            </a:p>
          </p:txBody>
        </p:sp>
        <p:sp>
          <p:nvSpPr>
            <p:cNvPr id="18462" name="Rectangle 11">
              <a:extLst>
                <a:ext uri="{FF2B5EF4-FFF2-40B4-BE49-F238E27FC236}">
                  <a16:creationId xmlns:a16="http://schemas.microsoft.com/office/drawing/2014/main" id="{63FF5EB4-528F-C349-972A-0EA3561A9D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98" y="1616"/>
              <a:ext cx="240" cy="3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b="0" i="1"/>
                <a:t>b</a:t>
              </a:r>
              <a:r>
                <a:rPr lang="en-US" altLang="en-US" b="0" baseline="-25000"/>
                <a:t>–1</a:t>
              </a:r>
              <a:endParaRPr lang="en-US" altLang="en-US" b="0" i="1" baseline="-25000"/>
            </a:p>
          </p:txBody>
        </p:sp>
        <p:sp>
          <p:nvSpPr>
            <p:cNvPr id="18463" name="Rectangle 12">
              <a:extLst>
                <a:ext uri="{FF2B5EF4-FFF2-40B4-BE49-F238E27FC236}">
                  <a16:creationId xmlns:a16="http://schemas.microsoft.com/office/drawing/2014/main" id="{48C706D2-C49B-2B43-85C3-912CB98E63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8" y="1616"/>
              <a:ext cx="240" cy="3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b="0" i="1"/>
                <a:t>b</a:t>
              </a:r>
              <a:r>
                <a:rPr lang="en-US" altLang="en-US" b="0" baseline="-25000"/>
                <a:t>–2</a:t>
              </a:r>
            </a:p>
          </p:txBody>
        </p:sp>
        <p:sp>
          <p:nvSpPr>
            <p:cNvPr id="18464" name="Rectangle 13">
              <a:extLst>
                <a:ext uri="{FF2B5EF4-FFF2-40B4-BE49-F238E27FC236}">
                  <a16:creationId xmlns:a16="http://schemas.microsoft.com/office/drawing/2014/main" id="{4601A101-FEF1-0B44-A767-E04050B5E3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78" y="1616"/>
              <a:ext cx="240" cy="3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b="0" i="1"/>
                <a:t>b</a:t>
              </a:r>
              <a:r>
                <a:rPr lang="en-US" altLang="en-US" b="0" baseline="-25000"/>
                <a:t>–3</a:t>
              </a:r>
            </a:p>
          </p:txBody>
        </p:sp>
        <p:sp>
          <p:nvSpPr>
            <p:cNvPr id="18465" name="Rectangle 14">
              <a:extLst>
                <a:ext uri="{FF2B5EF4-FFF2-40B4-BE49-F238E27FC236}">
                  <a16:creationId xmlns:a16="http://schemas.microsoft.com/office/drawing/2014/main" id="{9ED7D90E-B67C-1E44-822F-F226DA3ED7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98" y="1616"/>
              <a:ext cx="240" cy="3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b="0" i="1"/>
                <a:t>b</a:t>
              </a:r>
              <a:r>
                <a:rPr lang="en-US" altLang="en-US" b="0" baseline="-25000"/>
                <a:t>–</a:t>
              </a:r>
              <a:r>
                <a:rPr lang="en-US" altLang="en-US" b="0" i="1" baseline="-25000"/>
                <a:t>j</a:t>
              </a:r>
              <a:endParaRPr lang="en-US" altLang="en-US" b="0" baseline="-25000"/>
            </a:p>
          </p:txBody>
        </p:sp>
        <p:sp>
          <p:nvSpPr>
            <p:cNvPr id="18466" name="Rectangle 15">
              <a:extLst>
                <a:ext uri="{FF2B5EF4-FFF2-40B4-BE49-F238E27FC236}">
                  <a16:creationId xmlns:a16="http://schemas.microsoft.com/office/drawing/2014/main" id="{7A242790-4A4F-5C40-8055-F26A7B1255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18" y="1616"/>
              <a:ext cx="480" cy="3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b="0"/>
                <a:t>• • •</a:t>
              </a:r>
            </a:p>
          </p:txBody>
        </p:sp>
        <p:sp>
          <p:nvSpPr>
            <p:cNvPr id="18467" name="Rectangle 16">
              <a:extLst>
                <a:ext uri="{FF2B5EF4-FFF2-40B4-BE49-F238E27FC236}">
                  <a16:creationId xmlns:a16="http://schemas.microsoft.com/office/drawing/2014/main" id="{31D2EF82-7BF8-0C43-B290-9E4D01C42C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50" y="1616"/>
              <a:ext cx="480" cy="3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 b="0"/>
                <a:t>• • •</a:t>
              </a:r>
            </a:p>
          </p:txBody>
        </p:sp>
        <p:sp>
          <p:nvSpPr>
            <p:cNvPr id="18468" name="Rectangle 17">
              <a:extLst>
                <a:ext uri="{FF2B5EF4-FFF2-40B4-BE49-F238E27FC236}">
                  <a16:creationId xmlns:a16="http://schemas.microsoft.com/office/drawing/2014/main" id="{332009C1-2E05-8A4B-AEB0-8980FF6D9B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50" y="1616"/>
              <a:ext cx="48" cy="3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/>
                <a:t>.</a:t>
              </a:r>
              <a:endParaRPr lang="en-US" altLang="en-US" b="0"/>
            </a:p>
          </p:txBody>
        </p:sp>
      </p:grpSp>
      <p:sp>
        <p:nvSpPr>
          <p:cNvPr id="18436" name="Text Box 18">
            <a:extLst>
              <a:ext uri="{FF2B5EF4-FFF2-40B4-BE49-F238E27FC236}">
                <a16:creationId xmlns:a16="http://schemas.microsoft.com/office/drawing/2014/main" id="{E7777451-D8E3-8E44-A07D-B28E59D378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1000" y="2286000"/>
            <a:ext cx="2984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18437" name="Text Box 19">
            <a:extLst>
              <a:ext uri="{FF2B5EF4-FFF2-40B4-BE49-F238E27FC236}">
                <a16:creationId xmlns:a16="http://schemas.microsoft.com/office/drawing/2014/main" id="{DCD53186-DC8F-6741-BAB4-6FA8B1BAD3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1000" y="1981200"/>
            <a:ext cx="2984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>
                <a:solidFill>
                  <a:schemeClr val="accent1"/>
                </a:solidFill>
              </a:rPr>
              <a:t>2</a:t>
            </a:r>
          </a:p>
        </p:txBody>
      </p:sp>
      <p:sp>
        <p:nvSpPr>
          <p:cNvPr id="18438" name="Text Box 20">
            <a:extLst>
              <a:ext uri="{FF2B5EF4-FFF2-40B4-BE49-F238E27FC236}">
                <a16:creationId xmlns:a16="http://schemas.microsoft.com/office/drawing/2014/main" id="{D02EA382-A54A-EE47-82D8-33754441AC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1000" y="1676400"/>
            <a:ext cx="2984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>
                <a:solidFill>
                  <a:schemeClr val="accent1"/>
                </a:solidFill>
              </a:rPr>
              <a:t>4</a:t>
            </a:r>
          </a:p>
        </p:txBody>
      </p:sp>
      <p:sp>
        <p:nvSpPr>
          <p:cNvPr id="18439" name="Text Box 21">
            <a:extLst>
              <a:ext uri="{FF2B5EF4-FFF2-40B4-BE49-F238E27FC236}">
                <a16:creationId xmlns:a16="http://schemas.microsoft.com/office/drawing/2014/main" id="{D34ACC77-A35A-8B4F-BBCD-05ABCF7A77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1000" y="1092200"/>
            <a:ext cx="49371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>
                <a:solidFill>
                  <a:schemeClr val="accent1"/>
                </a:solidFill>
              </a:rPr>
              <a:t>2</a:t>
            </a:r>
            <a:r>
              <a:rPr lang="en-US" altLang="en-US" sz="1800" b="0" i="1" baseline="30000">
                <a:solidFill>
                  <a:schemeClr val="accent1"/>
                </a:solidFill>
              </a:rPr>
              <a:t>i</a:t>
            </a:r>
            <a:r>
              <a:rPr lang="en-US" altLang="en-US" sz="1800" b="0" baseline="30000">
                <a:solidFill>
                  <a:schemeClr val="accent1"/>
                </a:solidFill>
              </a:rPr>
              <a:t>–1</a:t>
            </a:r>
            <a:endParaRPr lang="en-US" altLang="en-US" sz="1800" b="0" baseline="-25000">
              <a:solidFill>
                <a:schemeClr val="accent1"/>
              </a:solidFill>
            </a:endParaRPr>
          </a:p>
        </p:txBody>
      </p:sp>
      <p:sp>
        <p:nvSpPr>
          <p:cNvPr id="18440" name="Text Box 22">
            <a:extLst>
              <a:ext uri="{FF2B5EF4-FFF2-40B4-BE49-F238E27FC236}">
                <a16:creationId xmlns:a16="http://schemas.microsoft.com/office/drawing/2014/main" id="{1712F83E-33AF-B64B-951E-8B573BB5C7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1000" y="762000"/>
            <a:ext cx="34131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>
                <a:solidFill>
                  <a:schemeClr val="accent1"/>
                </a:solidFill>
              </a:rPr>
              <a:t>2</a:t>
            </a:r>
            <a:r>
              <a:rPr lang="en-US" altLang="en-US" sz="1800" b="0" i="1" baseline="30000">
                <a:solidFill>
                  <a:schemeClr val="accent1"/>
                </a:solidFill>
              </a:rPr>
              <a:t>i</a:t>
            </a:r>
            <a:endParaRPr lang="en-US" altLang="en-US" sz="1800" b="0" baseline="-25000">
              <a:solidFill>
                <a:schemeClr val="accent1"/>
              </a:solidFill>
            </a:endParaRPr>
          </a:p>
        </p:txBody>
      </p:sp>
      <p:sp>
        <p:nvSpPr>
          <p:cNvPr id="18441" name="Freeform 24">
            <a:extLst>
              <a:ext uri="{FF2B5EF4-FFF2-40B4-BE49-F238E27FC236}">
                <a16:creationId xmlns:a16="http://schemas.microsoft.com/office/drawing/2014/main" id="{08D7CD98-5C80-7E46-B431-EF481BE496CE}"/>
              </a:ext>
            </a:extLst>
          </p:cNvPr>
          <p:cNvSpPr>
            <a:spLocks/>
          </p:cNvSpPr>
          <p:nvPr/>
        </p:nvSpPr>
        <p:spPr bwMode="auto">
          <a:xfrm>
            <a:off x="3962400" y="2489200"/>
            <a:ext cx="244475" cy="177800"/>
          </a:xfrm>
          <a:custGeom>
            <a:avLst/>
            <a:gdLst>
              <a:gd name="T0" fmla="*/ 2147483646 w 144"/>
              <a:gd name="T1" fmla="*/ 0 h 96"/>
              <a:gd name="T2" fmla="*/ 0 w 144"/>
              <a:gd name="T3" fmla="*/ 0 h 96"/>
              <a:gd name="T4" fmla="*/ 0 w 144"/>
              <a:gd name="T5" fmla="*/ 2147483646 h 96"/>
              <a:gd name="T6" fmla="*/ 0 60000 65536"/>
              <a:gd name="T7" fmla="*/ 0 60000 65536"/>
              <a:gd name="T8" fmla="*/ 0 60000 65536"/>
              <a:gd name="T9" fmla="*/ 0 w 144"/>
              <a:gd name="T10" fmla="*/ 0 h 96"/>
              <a:gd name="T11" fmla="*/ 144 w 144"/>
              <a:gd name="T12" fmla="*/ 96 h 9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44" h="96">
                <a:moveTo>
                  <a:pt x="144" y="0"/>
                </a:moveTo>
                <a:lnTo>
                  <a:pt x="0" y="0"/>
                </a:lnTo>
                <a:lnTo>
                  <a:pt x="0" y="96"/>
                </a:lnTo>
              </a:path>
            </a:pathLst>
          </a:custGeom>
          <a:noFill/>
          <a:ln w="25400">
            <a:solidFill>
              <a:srgbClr val="9403B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2" name="Freeform 25">
            <a:extLst>
              <a:ext uri="{FF2B5EF4-FFF2-40B4-BE49-F238E27FC236}">
                <a16:creationId xmlns:a16="http://schemas.microsoft.com/office/drawing/2014/main" id="{AF6D3FBE-93CD-B148-914A-0D33445B6730}"/>
              </a:ext>
            </a:extLst>
          </p:cNvPr>
          <p:cNvSpPr>
            <a:spLocks/>
          </p:cNvSpPr>
          <p:nvPr/>
        </p:nvSpPr>
        <p:spPr bwMode="auto">
          <a:xfrm>
            <a:off x="3581400" y="2209800"/>
            <a:ext cx="609600" cy="457200"/>
          </a:xfrm>
          <a:custGeom>
            <a:avLst/>
            <a:gdLst>
              <a:gd name="T0" fmla="*/ 2147483646 w 144"/>
              <a:gd name="T1" fmla="*/ 0 h 96"/>
              <a:gd name="T2" fmla="*/ 0 w 144"/>
              <a:gd name="T3" fmla="*/ 0 h 96"/>
              <a:gd name="T4" fmla="*/ 0 w 144"/>
              <a:gd name="T5" fmla="*/ 2147483646 h 96"/>
              <a:gd name="T6" fmla="*/ 0 60000 65536"/>
              <a:gd name="T7" fmla="*/ 0 60000 65536"/>
              <a:gd name="T8" fmla="*/ 0 60000 65536"/>
              <a:gd name="T9" fmla="*/ 0 w 144"/>
              <a:gd name="T10" fmla="*/ 0 h 96"/>
              <a:gd name="T11" fmla="*/ 144 w 144"/>
              <a:gd name="T12" fmla="*/ 96 h 9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44" h="96">
                <a:moveTo>
                  <a:pt x="144" y="0"/>
                </a:moveTo>
                <a:lnTo>
                  <a:pt x="0" y="0"/>
                </a:lnTo>
                <a:lnTo>
                  <a:pt x="0" y="96"/>
                </a:lnTo>
              </a:path>
            </a:pathLst>
          </a:custGeom>
          <a:noFill/>
          <a:ln w="25400">
            <a:solidFill>
              <a:srgbClr val="9403B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3" name="Freeform 26">
            <a:extLst>
              <a:ext uri="{FF2B5EF4-FFF2-40B4-BE49-F238E27FC236}">
                <a16:creationId xmlns:a16="http://schemas.microsoft.com/office/drawing/2014/main" id="{2C1A335F-F011-DD45-BAF4-0A75B631379D}"/>
              </a:ext>
            </a:extLst>
          </p:cNvPr>
          <p:cNvSpPr>
            <a:spLocks/>
          </p:cNvSpPr>
          <p:nvPr/>
        </p:nvSpPr>
        <p:spPr bwMode="auto">
          <a:xfrm>
            <a:off x="3200400" y="1930400"/>
            <a:ext cx="974725" cy="736600"/>
          </a:xfrm>
          <a:custGeom>
            <a:avLst/>
            <a:gdLst>
              <a:gd name="T0" fmla="*/ 2147483646 w 144"/>
              <a:gd name="T1" fmla="*/ 0 h 96"/>
              <a:gd name="T2" fmla="*/ 0 w 144"/>
              <a:gd name="T3" fmla="*/ 0 h 96"/>
              <a:gd name="T4" fmla="*/ 0 w 144"/>
              <a:gd name="T5" fmla="*/ 2147483646 h 96"/>
              <a:gd name="T6" fmla="*/ 0 60000 65536"/>
              <a:gd name="T7" fmla="*/ 0 60000 65536"/>
              <a:gd name="T8" fmla="*/ 0 60000 65536"/>
              <a:gd name="T9" fmla="*/ 0 w 144"/>
              <a:gd name="T10" fmla="*/ 0 h 96"/>
              <a:gd name="T11" fmla="*/ 144 w 144"/>
              <a:gd name="T12" fmla="*/ 96 h 9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44" h="96">
                <a:moveTo>
                  <a:pt x="144" y="0"/>
                </a:moveTo>
                <a:lnTo>
                  <a:pt x="0" y="0"/>
                </a:lnTo>
                <a:lnTo>
                  <a:pt x="0" y="96"/>
                </a:lnTo>
              </a:path>
            </a:pathLst>
          </a:custGeom>
          <a:noFill/>
          <a:ln w="25400">
            <a:solidFill>
              <a:srgbClr val="9403B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4" name="Freeform 27">
            <a:extLst>
              <a:ext uri="{FF2B5EF4-FFF2-40B4-BE49-F238E27FC236}">
                <a16:creationId xmlns:a16="http://schemas.microsoft.com/office/drawing/2014/main" id="{32B37088-EA57-A348-88F1-A3694967EBF9}"/>
              </a:ext>
            </a:extLst>
          </p:cNvPr>
          <p:cNvSpPr>
            <a:spLocks/>
          </p:cNvSpPr>
          <p:nvPr/>
        </p:nvSpPr>
        <p:spPr bwMode="auto">
          <a:xfrm>
            <a:off x="1981200" y="1295400"/>
            <a:ext cx="2209800" cy="1371600"/>
          </a:xfrm>
          <a:custGeom>
            <a:avLst/>
            <a:gdLst>
              <a:gd name="T0" fmla="*/ 2147483646 w 144"/>
              <a:gd name="T1" fmla="*/ 0 h 96"/>
              <a:gd name="T2" fmla="*/ 0 w 144"/>
              <a:gd name="T3" fmla="*/ 0 h 96"/>
              <a:gd name="T4" fmla="*/ 0 w 144"/>
              <a:gd name="T5" fmla="*/ 2147483646 h 96"/>
              <a:gd name="T6" fmla="*/ 0 60000 65536"/>
              <a:gd name="T7" fmla="*/ 0 60000 65536"/>
              <a:gd name="T8" fmla="*/ 0 60000 65536"/>
              <a:gd name="T9" fmla="*/ 0 w 144"/>
              <a:gd name="T10" fmla="*/ 0 h 96"/>
              <a:gd name="T11" fmla="*/ 144 w 144"/>
              <a:gd name="T12" fmla="*/ 96 h 9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44" h="96">
                <a:moveTo>
                  <a:pt x="144" y="0"/>
                </a:moveTo>
                <a:lnTo>
                  <a:pt x="0" y="0"/>
                </a:lnTo>
                <a:lnTo>
                  <a:pt x="0" y="96"/>
                </a:lnTo>
              </a:path>
            </a:pathLst>
          </a:custGeom>
          <a:noFill/>
          <a:ln w="25400">
            <a:solidFill>
              <a:srgbClr val="9403B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5" name="Freeform 28">
            <a:extLst>
              <a:ext uri="{FF2B5EF4-FFF2-40B4-BE49-F238E27FC236}">
                <a16:creationId xmlns:a16="http://schemas.microsoft.com/office/drawing/2014/main" id="{10DDAF5C-CD36-5C43-8152-386F01FFD8E3}"/>
              </a:ext>
            </a:extLst>
          </p:cNvPr>
          <p:cNvSpPr>
            <a:spLocks/>
          </p:cNvSpPr>
          <p:nvPr/>
        </p:nvSpPr>
        <p:spPr bwMode="auto">
          <a:xfrm>
            <a:off x="1676400" y="990600"/>
            <a:ext cx="2514600" cy="1676400"/>
          </a:xfrm>
          <a:custGeom>
            <a:avLst/>
            <a:gdLst>
              <a:gd name="T0" fmla="*/ 2147483646 w 144"/>
              <a:gd name="T1" fmla="*/ 0 h 96"/>
              <a:gd name="T2" fmla="*/ 0 w 144"/>
              <a:gd name="T3" fmla="*/ 0 h 96"/>
              <a:gd name="T4" fmla="*/ 0 w 144"/>
              <a:gd name="T5" fmla="*/ 2147483646 h 96"/>
              <a:gd name="T6" fmla="*/ 0 60000 65536"/>
              <a:gd name="T7" fmla="*/ 0 60000 65536"/>
              <a:gd name="T8" fmla="*/ 0 60000 65536"/>
              <a:gd name="T9" fmla="*/ 0 w 144"/>
              <a:gd name="T10" fmla="*/ 0 h 96"/>
              <a:gd name="T11" fmla="*/ 144 w 144"/>
              <a:gd name="T12" fmla="*/ 96 h 9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44" h="96">
                <a:moveTo>
                  <a:pt x="144" y="0"/>
                </a:moveTo>
                <a:lnTo>
                  <a:pt x="0" y="0"/>
                </a:lnTo>
                <a:lnTo>
                  <a:pt x="0" y="96"/>
                </a:lnTo>
              </a:path>
            </a:pathLst>
          </a:custGeom>
          <a:noFill/>
          <a:ln w="25400">
            <a:solidFill>
              <a:srgbClr val="9403B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6" name="Rectangle 29">
            <a:extLst>
              <a:ext uri="{FF2B5EF4-FFF2-40B4-BE49-F238E27FC236}">
                <a16:creationId xmlns:a16="http://schemas.microsoft.com/office/drawing/2014/main" id="{4D817A87-DEBA-C645-BA80-2E0DF502A2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1875" y="1828800"/>
            <a:ext cx="762000" cy="5334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b="0"/>
              <a:t>• • •</a:t>
            </a:r>
          </a:p>
        </p:txBody>
      </p:sp>
      <p:sp>
        <p:nvSpPr>
          <p:cNvPr id="18447" name="Freeform 30">
            <a:extLst>
              <a:ext uri="{FF2B5EF4-FFF2-40B4-BE49-F238E27FC236}">
                <a16:creationId xmlns:a16="http://schemas.microsoft.com/office/drawing/2014/main" id="{A3B3EA0C-7D0F-F64B-B2B5-704751C29299}"/>
              </a:ext>
            </a:extLst>
          </p:cNvPr>
          <p:cNvSpPr>
            <a:spLocks/>
          </p:cNvSpPr>
          <p:nvPr/>
        </p:nvSpPr>
        <p:spPr bwMode="auto">
          <a:xfrm rot="10800000">
            <a:off x="4189413" y="3046413"/>
            <a:ext cx="244475" cy="177800"/>
          </a:xfrm>
          <a:custGeom>
            <a:avLst/>
            <a:gdLst>
              <a:gd name="T0" fmla="*/ 2147483646 w 144"/>
              <a:gd name="T1" fmla="*/ 0 h 96"/>
              <a:gd name="T2" fmla="*/ 0 w 144"/>
              <a:gd name="T3" fmla="*/ 0 h 96"/>
              <a:gd name="T4" fmla="*/ 0 w 144"/>
              <a:gd name="T5" fmla="*/ 2147483646 h 96"/>
              <a:gd name="T6" fmla="*/ 0 60000 65536"/>
              <a:gd name="T7" fmla="*/ 0 60000 65536"/>
              <a:gd name="T8" fmla="*/ 0 60000 65536"/>
              <a:gd name="T9" fmla="*/ 0 w 144"/>
              <a:gd name="T10" fmla="*/ 0 h 96"/>
              <a:gd name="T11" fmla="*/ 144 w 144"/>
              <a:gd name="T12" fmla="*/ 96 h 9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44" h="96">
                <a:moveTo>
                  <a:pt x="144" y="0"/>
                </a:moveTo>
                <a:lnTo>
                  <a:pt x="0" y="0"/>
                </a:lnTo>
                <a:lnTo>
                  <a:pt x="0" y="96"/>
                </a:lnTo>
              </a:path>
            </a:pathLst>
          </a:custGeom>
          <a:noFill/>
          <a:ln w="25400">
            <a:solidFill>
              <a:srgbClr val="9403B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8" name="Freeform 31">
            <a:extLst>
              <a:ext uri="{FF2B5EF4-FFF2-40B4-BE49-F238E27FC236}">
                <a16:creationId xmlns:a16="http://schemas.microsoft.com/office/drawing/2014/main" id="{A69F632A-E0CD-104B-B832-0B7C6F9FE0DA}"/>
              </a:ext>
            </a:extLst>
          </p:cNvPr>
          <p:cNvSpPr>
            <a:spLocks/>
          </p:cNvSpPr>
          <p:nvPr/>
        </p:nvSpPr>
        <p:spPr bwMode="auto">
          <a:xfrm rot="10800000">
            <a:off x="4205288" y="3046413"/>
            <a:ext cx="609600" cy="457200"/>
          </a:xfrm>
          <a:custGeom>
            <a:avLst/>
            <a:gdLst>
              <a:gd name="T0" fmla="*/ 2147483646 w 144"/>
              <a:gd name="T1" fmla="*/ 0 h 96"/>
              <a:gd name="T2" fmla="*/ 0 w 144"/>
              <a:gd name="T3" fmla="*/ 0 h 96"/>
              <a:gd name="T4" fmla="*/ 0 w 144"/>
              <a:gd name="T5" fmla="*/ 2147483646 h 96"/>
              <a:gd name="T6" fmla="*/ 0 60000 65536"/>
              <a:gd name="T7" fmla="*/ 0 60000 65536"/>
              <a:gd name="T8" fmla="*/ 0 60000 65536"/>
              <a:gd name="T9" fmla="*/ 0 w 144"/>
              <a:gd name="T10" fmla="*/ 0 h 96"/>
              <a:gd name="T11" fmla="*/ 144 w 144"/>
              <a:gd name="T12" fmla="*/ 96 h 9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44" h="96">
                <a:moveTo>
                  <a:pt x="144" y="0"/>
                </a:moveTo>
                <a:lnTo>
                  <a:pt x="0" y="0"/>
                </a:lnTo>
                <a:lnTo>
                  <a:pt x="0" y="96"/>
                </a:lnTo>
              </a:path>
            </a:pathLst>
          </a:custGeom>
          <a:noFill/>
          <a:ln w="25400">
            <a:solidFill>
              <a:srgbClr val="9403B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49" name="Freeform 32">
            <a:extLst>
              <a:ext uri="{FF2B5EF4-FFF2-40B4-BE49-F238E27FC236}">
                <a16:creationId xmlns:a16="http://schemas.microsoft.com/office/drawing/2014/main" id="{59299A7A-4DE4-B44C-9404-6731A5F0C522}"/>
              </a:ext>
            </a:extLst>
          </p:cNvPr>
          <p:cNvSpPr>
            <a:spLocks/>
          </p:cNvSpPr>
          <p:nvPr/>
        </p:nvSpPr>
        <p:spPr bwMode="auto">
          <a:xfrm rot="10800000">
            <a:off x="4221163" y="3046413"/>
            <a:ext cx="974725" cy="736600"/>
          </a:xfrm>
          <a:custGeom>
            <a:avLst/>
            <a:gdLst>
              <a:gd name="T0" fmla="*/ 2147483646 w 144"/>
              <a:gd name="T1" fmla="*/ 0 h 96"/>
              <a:gd name="T2" fmla="*/ 0 w 144"/>
              <a:gd name="T3" fmla="*/ 0 h 96"/>
              <a:gd name="T4" fmla="*/ 0 w 144"/>
              <a:gd name="T5" fmla="*/ 2147483646 h 96"/>
              <a:gd name="T6" fmla="*/ 0 60000 65536"/>
              <a:gd name="T7" fmla="*/ 0 60000 65536"/>
              <a:gd name="T8" fmla="*/ 0 60000 65536"/>
              <a:gd name="T9" fmla="*/ 0 w 144"/>
              <a:gd name="T10" fmla="*/ 0 h 96"/>
              <a:gd name="T11" fmla="*/ 144 w 144"/>
              <a:gd name="T12" fmla="*/ 96 h 9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44" h="96">
                <a:moveTo>
                  <a:pt x="144" y="0"/>
                </a:moveTo>
                <a:lnTo>
                  <a:pt x="0" y="0"/>
                </a:lnTo>
                <a:lnTo>
                  <a:pt x="0" y="96"/>
                </a:lnTo>
              </a:path>
            </a:pathLst>
          </a:custGeom>
          <a:noFill/>
          <a:ln w="25400">
            <a:solidFill>
              <a:srgbClr val="9403B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50" name="Freeform 33">
            <a:extLst>
              <a:ext uri="{FF2B5EF4-FFF2-40B4-BE49-F238E27FC236}">
                <a16:creationId xmlns:a16="http://schemas.microsoft.com/office/drawing/2014/main" id="{9C60A85C-3DEA-5B49-83AF-EA646DDB864C}"/>
              </a:ext>
            </a:extLst>
          </p:cNvPr>
          <p:cNvSpPr>
            <a:spLocks/>
          </p:cNvSpPr>
          <p:nvPr/>
        </p:nvSpPr>
        <p:spPr bwMode="auto">
          <a:xfrm rot="10800000">
            <a:off x="4205288" y="3046413"/>
            <a:ext cx="2209800" cy="1371600"/>
          </a:xfrm>
          <a:custGeom>
            <a:avLst/>
            <a:gdLst>
              <a:gd name="T0" fmla="*/ 2147483646 w 144"/>
              <a:gd name="T1" fmla="*/ 0 h 96"/>
              <a:gd name="T2" fmla="*/ 0 w 144"/>
              <a:gd name="T3" fmla="*/ 0 h 96"/>
              <a:gd name="T4" fmla="*/ 0 w 144"/>
              <a:gd name="T5" fmla="*/ 2147483646 h 96"/>
              <a:gd name="T6" fmla="*/ 0 60000 65536"/>
              <a:gd name="T7" fmla="*/ 0 60000 65536"/>
              <a:gd name="T8" fmla="*/ 0 60000 65536"/>
              <a:gd name="T9" fmla="*/ 0 w 144"/>
              <a:gd name="T10" fmla="*/ 0 h 96"/>
              <a:gd name="T11" fmla="*/ 144 w 144"/>
              <a:gd name="T12" fmla="*/ 96 h 9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144" h="96">
                <a:moveTo>
                  <a:pt x="144" y="0"/>
                </a:moveTo>
                <a:lnTo>
                  <a:pt x="0" y="0"/>
                </a:lnTo>
                <a:lnTo>
                  <a:pt x="0" y="96"/>
                </a:lnTo>
              </a:path>
            </a:pathLst>
          </a:custGeom>
          <a:noFill/>
          <a:ln w="25400">
            <a:solidFill>
              <a:srgbClr val="9403B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451" name="Rectangle 34">
            <a:extLst>
              <a:ext uri="{FF2B5EF4-FFF2-40B4-BE49-F238E27FC236}">
                <a16:creationId xmlns:a16="http://schemas.microsoft.com/office/drawing/2014/main" id="{4D085FAB-4899-344F-8C6B-D712F73F1B50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5332413" y="3351213"/>
            <a:ext cx="762000" cy="5334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b="0"/>
              <a:t>• • •</a:t>
            </a:r>
          </a:p>
        </p:txBody>
      </p:sp>
      <p:sp>
        <p:nvSpPr>
          <p:cNvPr id="18452" name="Text Box 35">
            <a:extLst>
              <a:ext uri="{FF2B5EF4-FFF2-40B4-BE49-F238E27FC236}">
                <a16:creationId xmlns:a16="http://schemas.microsoft.com/office/drawing/2014/main" id="{E2E775ED-B143-6141-A835-3BA892A93E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08400" y="3048000"/>
            <a:ext cx="4762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r"/>
            <a:r>
              <a:rPr lang="en-US" altLang="en-US" sz="1800" b="0">
                <a:solidFill>
                  <a:schemeClr val="accent1"/>
                </a:solidFill>
              </a:rPr>
              <a:t>1/2</a:t>
            </a:r>
          </a:p>
        </p:txBody>
      </p:sp>
      <p:sp>
        <p:nvSpPr>
          <p:cNvPr id="18453" name="Text Box 36">
            <a:extLst>
              <a:ext uri="{FF2B5EF4-FFF2-40B4-BE49-F238E27FC236}">
                <a16:creationId xmlns:a16="http://schemas.microsoft.com/office/drawing/2014/main" id="{676EBD58-3E5C-6740-890B-7544209365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14750" y="3352800"/>
            <a:ext cx="4762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r"/>
            <a:r>
              <a:rPr lang="en-US" altLang="en-US" sz="1800" b="0">
                <a:solidFill>
                  <a:schemeClr val="accent1"/>
                </a:solidFill>
              </a:rPr>
              <a:t>1/4</a:t>
            </a:r>
          </a:p>
        </p:txBody>
      </p:sp>
      <p:sp>
        <p:nvSpPr>
          <p:cNvPr id="18454" name="Text Box 37">
            <a:extLst>
              <a:ext uri="{FF2B5EF4-FFF2-40B4-BE49-F238E27FC236}">
                <a16:creationId xmlns:a16="http://schemas.microsoft.com/office/drawing/2014/main" id="{6442284B-3E7D-D94B-8D3E-2ABAE637C8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14750" y="3671888"/>
            <a:ext cx="4762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r"/>
            <a:r>
              <a:rPr lang="en-US" altLang="en-US" sz="1800" b="0">
                <a:solidFill>
                  <a:schemeClr val="accent1"/>
                </a:solidFill>
              </a:rPr>
              <a:t>1/8</a:t>
            </a:r>
          </a:p>
        </p:txBody>
      </p:sp>
      <p:sp>
        <p:nvSpPr>
          <p:cNvPr id="18455" name="Text Box 38">
            <a:extLst>
              <a:ext uri="{FF2B5EF4-FFF2-40B4-BE49-F238E27FC236}">
                <a16:creationId xmlns:a16="http://schemas.microsoft.com/office/drawing/2014/main" id="{777682F5-DA21-2549-B506-983ADDBDC5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92538" y="4267200"/>
            <a:ext cx="417512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r"/>
            <a:r>
              <a:rPr lang="en-US" altLang="en-US" sz="1800" b="0">
                <a:solidFill>
                  <a:schemeClr val="accent1"/>
                </a:solidFill>
              </a:rPr>
              <a:t>2</a:t>
            </a:r>
            <a:r>
              <a:rPr lang="en-US" altLang="en-US" sz="1800" b="0" baseline="30000">
                <a:solidFill>
                  <a:schemeClr val="accent1"/>
                </a:solidFill>
              </a:rPr>
              <a:t>–</a:t>
            </a:r>
            <a:r>
              <a:rPr lang="en-US" altLang="en-US" sz="1800" b="0" i="1" baseline="30000">
                <a:solidFill>
                  <a:schemeClr val="accent1"/>
                </a:solidFill>
              </a:rPr>
              <a:t>j</a:t>
            </a:r>
          </a:p>
        </p:txBody>
      </p:sp>
      <p:graphicFrame>
        <p:nvGraphicFramePr>
          <p:cNvPr id="18456" name="Object 26">
            <a:extLst>
              <a:ext uri="{FF2B5EF4-FFF2-40B4-BE49-F238E27FC236}">
                <a16:creationId xmlns:a16="http://schemas.microsoft.com/office/drawing/2014/main" id="{08F20C82-2157-8A4B-AD33-8F4AA672C3F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772400" y="5105400"/>
          <a:ext cx="927100" cy="67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927100" imgH="673100" progId="Equation.3">
                  <p:embed/>
                </p:oleObj>
              </mc:Choice>
              <mc:Fallback>
                <p:oleObj name="Equation" r:id="rId2" imgW="927100" imgH="673100" progId="Equation.3">
                  <p:embed/>
                  <p:pic>
                    <p:nvPicPr>
                      <p:cNvPr id="0" name="Object 2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72400" y="5105400"/>
                        <a:ext cx="927100" cy="673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5BB0AF0C-76DF-AA49-8560-C04696D5AACA}"/>
              </a:ext>
            </a:extLst>
          </p:cNvPr>
          <p:cNvSpPr txBox="1">
            <a:spLocks noChangeArrowheads="1"/>
          </p:cNvSpPr>
          <p:nvPr/>
        </p:nvSpPr>
        <p:spPr>
          <a:xfrm>
            <a:off x="381000" y="533400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3600" dirty="0">
                <a:latin typeface="+mj-lt"/>
                <a:ea typeface="+mj-ea"/>
                <a:cs typeface="+mj-cs"/>
              </a:rPr>
              <a:t>Fractions</a:t>
            </a:r>
          </a:p>
        </p:txBody>
      </p:sp>
      <p:sp>
        <p:nvSpPr>
          <p:cNvPr id="19458" name="Rectangle 5">
            <a:extLst>
              <a:ext uri="{FF2B5EF4-FFF2-40B4-BE49-F238E27FC236}">
                <a16:creationId xmlns:a16="http://schemas.microsoft.com/office/drawing/2014/main" id="{45667E47-4622-DE4A-B6A7-7E8AAE8556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524000"/>
            <a:ext cx="8229600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Calibri" panose="020F0502020204030204" pitchFamily="34" charset="0"/>
              </a:rPr>
              <a:t>Fraction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X.Y = a</a:t>
            </a:r>
            <a:r>
              <a:rPr lang="en-US" altLang="en-US" b="0" baseline="-25000" dirty="0">
                <a:latin typeface="Calibri" panose="020F0502020204030204" pitchFamily="34" charset="0"/>
              </a:rPr>
              <a:t>n-1 </a:t>
            </a:r>
            <a:r>
              <a:rPr lang="en-US" altLang="en-US" b="0" dirty="0">
                <a:latin typeface="Calibri" panose="020F0502020204030204" pitchFamily="34" charset="0"/>
              </a:rPr>
              <a:t>b</a:t>
            </a:r>
            <a:r>
              <a:rPr lang="en-US" altLang="en-US" b="0" baseline="30000" dirty="0">
                <a:latin typeface="Calibri" panose="020F0502020204030204" pitchFamily="34" charset="0"/>
              </a:rPr>
              <a:t>n-1 </a:t>
            </a:r>
            <a:r>
              <a:rPr lang="en-US" altLang="en-US" b="0" dirty="0">
                <a:latin typeface="Calibri" panose="020F0502020204030204" pitchFamily="34" charset="0"/>
              </a:rPr>
              <a:t>+ a</a:t>
            </a:r>
            <a:r>
              <a:rPr lang="en-US" altLang="en-US" b="0" baseline="-25000" dirty="0">
                <a:latin typeface="Calibri" panose="020F0502020204030204" pitchFamily="34" charset="0"/>
              </a:rPr>
              <a:t>n-2 </a:t>
            </a:r>
            <a:r>
              <a:rPr lang="en-US" altLang="en-US" b="0" dirty="0">
                <a:latin typeface="Calibri" panose="020F0502020204030204" pitchFamily="34" charset="0"/>
              </a:rPr>
              <a:t>b</a:t>
            </a:r>
            <a:r>
              <a:rPr lang="en-US" altLang="en-US" b="0" baseline="30000" dirty="0">
                <a:latin typeface="Calibri" panose="020F0502020204030204" pitchFamily="34" charset="0"/>
              </a:rPr>
              <a:t>n-2 </a:t>
            </a:r>
            <a:r>
              <a:rPr lang="en-US" altLang="en-US" b="0" dirty="0">
                <a:latin typeface="Calibri" panose="020F0502020204030204" pitchFamily="34" charset="0"/>
              </a:rPr>
              <a:t>+  …. + a</a:t>
            </a:r>
            <a:r>
              <a:rPr lang="en-US" altLang="en-US" b="0" baseline="-25000" dirty="0">
                <a:latin typeface="Calibri" panose="020F0502020204030204" pitchFamily="34" charset="0"/>
              </a:rPr>
              <a:t>0 </a:t>
            </a:r>
            <a:r>
              <a:rPr lang="en-US" altLang="en-US" b="0" dirty="0">
                <a:latin typeface="Calibri" panose="020F0502020204030204" pitchFamily="34" charset="0"/>
              </a:rPr>
              <a:t>b</a:t>
            </a:r>
            <a:r>
              <a:rPr lang="en-US" altLang="en-US" b="0" baseline="30000" dirty="0">
                <a:latin typeface="Calibri" panose="020F0502020204030204" pitchFamily="34" charset="0"/>
              </a:rPr>
              <a:t>0 </a:t>
            </a:r>
            <a:r>
              <a:rPr lang="en-US" altLang="en-US" b="0" dirty="0">
                <a:latin typeface="Calibri" panose="020F0502020204030204" pitchFamily="34" charset="0"/>
              </a:rPr>
              <a:t>+ a</a:t>
            </a:r>
            <a:r>
              <a:rPr lang="en-US" altLang="en-US" b="0" baseline="-25000" dirty="0">
                <a:latin typeface="Calibri" panose="020F0502020204030204" pitchFamily="34" charset="0"/>
              </a:rPr>
              <a:t>-1 </a:t>
            </a:r>
            <a:r>
              <a:rPr lang="en-US" altLang="en-US" b="0" dirty="0">
                <a:latin typeface="Calibri" panose="020F0502020204030204" pitchFamily="34" charset="0"/>
              </a:rPr>
              <a:t>b</a:t>
            </a:r>
            <a:r>
              <a:rPr lang="en-US" altLang="en-US" b="0" baseline="30000" dirty="0">
                <a:latin typeface="Calibri" panose="020F0502020204030204" pitchFamily="34" charset="0"/>
              </a:rPr>
              <a:t>-1 </a:t>
            </a:r>
            <a:r>
              <a:rPr lang="en-US" altLang="en-US" b="0" dirty="0">
                <a:latin typeface="Calibri" panose="020F0502020204030204" pitchFamily="34" charset="0"/>
              </a:rPr>
              <a:t>+ a</a:t>
            </a:r>
            <a:r>
              <a:rPr lang="en-US" altLang="en-US" b="0" baseline="-25000" dirty="0">
                <a:latin typeface="Calibri" panose="020F0502020204030204" pitchFamily="34" charset="0"/>
              </a:rPr>
              <a:t>-2 </a:t>
            </a:r>
            <a:r>
              <a:rPr lang="en-US" altLang="en-US" b="0" dirty="0">
                <a:latin typeface="Calibri" panose="020F0502020204030204" pitchFamily="34" charset="0"/>
              </a:rPr>
              <a:t>b</a:t>
            </a:r>
            <a:r>
              <a:rPr lang="en-US" altLang="en-US" b="0" baseline="30000" dirty="0">
                <a:latin typeface="Calibri" panose="020F0502020204030204" pitchFamily="34" charset="0"/>
              </a:rPr>
              <a:t>-2  + …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en-US" b="0" baseline="30000" dirty="0">
              <a:latin typeface="Calibri" panose="020F0502020204030204" pitchFamily="34" charset="0"/>
            </a:endParaRPr>
          </a:p>
          <a:p>
            <a:pPr lvl="2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123.45</a:t>
            </a:r>
            <a:r>
              <a:rPr lang="en-US" altLang="en-US" b="0" baseline="-25000" dirty="0">
                <a:latin typeface="Calibri" panose="020F0502020204030204" pitchFamily="34" charset="0"/>
              </a:rPr>
              <a:t>10</a:t>
            </a:r>
            <a:r>
              <a:rPr lang="en-US" altLang="en-US" b="0" dirty="0">
                <a:latin typeface="Calibri" panose="020F0502020204030204" pitchFamily="34" charset="0"/>
              </a:rPr>
              <a:t> = a</a:t>
            </a:r>
            <a:r>
              <a:rPr lang="en-US" altLang="en-US" b="0" baseline="-25000" dirty="0">
                <a:latin typeface="Calibri" panose="020F0502020204030204" pitchFamily="34" charset="0"/>
              </a:rPr>
              <a:t>2</a:t>
            </a:r>
            <a:r>
              <a:rPr lang="en-US" altLang="en-US" b="0" dirty="0">
                <a:latin typeface="Calibri" panose="020F0502020204030204" pitchFamily="34" charset="0"/>
              </a:rPr>
              <a:t>x8</a:t>
            </a:r>
            <a:r>
              <a:rPr lang="en-US" altLang="en-US" b="0" baseline="30000" dirty="0">
                <a:latin typeface="Calibri" panose="020F0502020204030204" pitchFamily="34" charset="0"/>
              </a:rPr>
              <a:t>2 </a:t>
            </a:r>
            <a:r>
              <a:rPr lang="en-US" altLang="en-US" b="0" dirty="0">
                <a:latin typeface="Calibri" panose="020F0502020204030204" pitchFamily="34" charset="0"/>
              </a:rPr>
              <a:t>+ a</a:t>
            </a:r>
            <a:r>
              <a:rPr lang="en-US" altLang="en-US" b="0" baseline="-25000" dirty="0">
                <a:latin typeface="Calibri" panose="020F0502020204030204" pitchFamily="34" charset="0"/>
              </a:rPr>
              <a:t>1</a:t>
            </a:r>
            <a:r>
              <a:rPr lang="en-US" altLang="en-US" b="0" dirty="0">
                <a:latin typeface="Calibri" panose="020F0502020204030204" pitchFamily="34" charset="0"/>
              </a:rPr>
              <a:t>x8</a:t>
            </a:r>
            <a:r>
              <a:rPr lang="en-US" altLang="en-US" b="0" baseline="30000" dirty="0">
                <a:latin typeface="Calibri" panose="020F0502020204030204" pitchFamily="34" charset="0"/>
              </a:rPr>
              <a:t>1</a:t>
            </a:r>
            <a:r>
              <a:rPr lang="en-US" altLang="en-US" b="0" dirty="0">
                <a:latin typeface="Calibri" panose="020F0502020204030204" pitchFamily="34" charset="0"/>
              </a:rPr>
              <a:t> + a</a:t>
            </a:r>
            <a:r>
              <a:rPr lang="en-US" altLang="en-US" b="0" baseline="-25000" dirty="0">
                <a:latin typeface="Calibri" panose="020F0502020204030204" pitchFamily="34" charset="0"/>
              </a:rPr>
              <a:t>0</a:t>
            </a:r>
            <a:r>
              <a:rPr lang="en-US" altLang="en-US" b="0" dirty="0">
                <a:latin typeface="Calibri" panose="020F0502020204030204" pitchFamily="34" charset="0"/>
              </a:rPr>
              <a:t>x8</a:t>
            </a:r>
            <a:r>
              <a:rPr lang="en-US" altLang="en-US" b="0" baseline="30000" dirty="0">
                <a:latin typeface="Calibri" panose="020F0502020204030204" pitchFamily="34" charset="0"/>
              </a:rPr>
              <a:t>0 </a:t>
            </a:r>
            <a:r>
              <a:rPr lang="en-US" altLang="en-US" b="0" dirty="0">
                <a:latin typeface="Calibri" panose="020F0502020204030204" pitchFamily="34" charset="0"/>
              </a:rPr>
              <a:t>+ a</a:t>
            </a:r>
            <a:r>
              <a:rPr lang="en-US" altLang="en-US" b="0" baseline="-25000" dirty="0">
                <a:latin typeface="Calibri" panose="020F0502020204030204" pitchFamily="34" charset="0"/>
              </a:rPr>
              <a:t>-1</a:t>
            </a:r>
            <a:r>
              <a:rPr lang="en-US" altLang="en-US" b="0" dirty="0">
                <a:latin typeface="Calibri" panose="020F0502020204030204" pitchFamily="34" charset="0"/>
              </a:rPr>
              <a:t>x8</a:t>
            </a:r>
            <a:r>
              <a:rPr lang="en-US" altLang="en-US" b="0" baseline="30000" dirty="0">
                <a:latin typeface="Calibri" panose="020F0502020204030204" pitchFamily="34" charset="0"/>
              </a:rPr>
              <a:t>-1 </a:t>
            </a:r>
            <a:r>
              <a:rPr lang="en-US" altLang="en-US" b="0" dirty="0">
                <a:latin typeface="Calibri" panose="020F0502020204030204" pitchFamily="34" charset="0"/>
              </a:rPr>
              <a:t>+ a</a:t>
            </a:r>
            <a:r>
              <a:rPr lang="en-US" altLang="en-US" b="0" baseline="-25000" dirty="0">
                <a:latin typeface="Calibri" panose="020F0502020204030204" pitchFamily="34" charset="0"/>
              </a:rPr>
              <a:t>-2</a:t>
            </a:r>
            <a:r>
              <a:rPr lang="en-US" altLang="en-US" b="0" dirty="0">
                <a:latin typeface="Calibri" panose="020F0502020204030204" pitchFamily="34" charset="0"/>
              </a:rPr>
              <a:t>x8</a:t>
            </a:r>
            <a:r>
              <a:rPr lang="en-US" altLang="en-US" b="0" baseline="30000" dirty="0">
                <a:latin typeface="Calibri" panose="020F0502020204030204" pitchFamily="34" charset="0"/>
              </a:rPr>
              <a:t>-2 </a:t>
            </a:r>
            <a:r>
              <a:rPr lang="en-US" altLang="en-US" b="0" dirty="0">
                <a:latin typeface="Calibri" panose="020F0502020204030204" pitchFamily="34" charset="0"/>
              </a:rPr>
              <a:t>+ …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en-US" b="0" baseline="30000" dirty="0">
              <a:latin typeface="Calibri" panose="020F0502020204030204" pitchFamily="34" charset="0"/>
            </a:endParaRP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Separate whole number &amp; fraction</a:t>
            </a:r>
          </a:p>
          <a:p>
            <a:pPr lvl="2" eaLnBrk="1" hangingPunct="1">
              <a:spcBef>
                <a:spcPct val="20000"/>
              </a:spcBef>
            </a:pPr>
            <a:r>
              <a:rPr lang="en-US" altLang="en-US" b="0" dirty="0">
                <a:solidFill>
                  <a:srgbClr val="FF0000"/>
                </a:solidFill>
                <a:latin typeface="Calibri" panose="020F0502020204030204" pitchFamily="34" charset="0"/>
              </a:rPr>
              <a:t>	 X = a</a:t>
            </a:r>
            <a:r>
              <a:rPr lang="en-US" altLang="en-US" b="0" baseline="-25000" dirty="0">
                <a:solidFill>
                  <a:srgbClr val="FF0000"/>
                </a:solidFill>
                <a:latin typeface="Calibri" panose="020F0502020204030204" pitchFamily="34" charset="0"/>
              </a:rPr>
              <a:t>n-1 </a:t>
            </a:r>
            <a:r>
              <a:rPr lang="en-US" altLang="en-US" b="0" dirty="0">
                <a:solidFill>
                  <a:srgbClr val="FF0000"/>
                </a:solidFill>
                <a:latin typeface="Calibri" panose="020F0502020204030204" pitchFamily="34" charset="0"/>
              </a:rPr>
              <a:t>b</a:t>
            </a:r>
            <a:r>
              <a:rPr lang="en-US" altLang="en-US" b="0" baseline="30000" dirty="0">
                <a:solidFill>
                  <a:srgbClr val="FF0000"/>
                </a:solidFill>
                <a:latin typeface="Calibri" panose="020F0502020204030204" pitchFamily="34" charset="0"/>
              </a:rPr>
              <a:t>n-1 </a:t>
            </a:r>
            <a:r>
              <a:rPr lang="en-US" altLang="en-US" b="0" dirty="0">
                <a:solidFill>
                  <a:srgbClr val="FF0000"/>
                </a:solidFill>
                <a:latin typeface="Calibri" panose="020F0502020204030204" pitchFamily="34" charset="0"/>
              </a:rPr>
              <a:t>+ a</a:t>
            </a:r>
            <a:r>
              <a:rPr lang="en-US" altLang="en-US" b="0" baseline="-25000" dirty="0">
                <a:solidFill>
                  <a:srgbClr val="FF0000"/>
                </a:solidFill>
                <a:latin typeface="Calibri" panose="020F0502020204030204" pitchFamily="34" charset="0"/>
              </a:rPr>
              <a:t>n-2 </a:t>
            </a:r>
            <a:r>
              <a:rPr lang="en-US" altLang="en-US" b="0" dirty="0">
                <a:solidFill>
                  <a:srgbClr val="FF0000"/>
                </a:solidFill>
                <a:latin typeface="Calibri" panose="020F0502020204030204" pitchFamily="34" charset="0"/>
              </a:rPr>
              <a:t>b</a:t>
            </a:r>
            <a:r>
              <a:rPr lang="en-US" altLang="en-US" b="0" baseline="30000" dirty="0">
                <a:solidFill>
                  <a:srgbClr val="FF0000"/>
                </a:solidFill>
                <a:latin typeface="Calibri" panose="020F0502020204030204" pitchFamily="34" charset="0"/>
              </a:rPr>
              <a:t>n-2 </a:t>
            </a:r>
            <a:r>
              <a:rPr lang="en-US" altLang="en-US" b="0" dirty="0">
                <a:solidFill>
                  <a:srgbClr val="FF0000"/>
                </a:solidFill>
                <a:latin typeface="Calibri" panose="020F0502020204030204" pitchFamily="34" charset="0"/>
              </a:rPr>
              <a:t>+  …. + a</a:t>
            </a:r>
            <a:r>
              <a:rPr lang="en-US" altLang="en-US" b="0" baseline="-25000" dirty="0">
                <a:solidFill>
                  <a:srgbClr val="FF0000"/>
                </a:solidFill>
                <a:latin typeface="Calibri" panose="020F0502020204030204" pitchFamily="34" charset="0"/>
              </a:rPr>
              <a:t>0 </a:t>
            </a:r>
            <a:r>
              <a:rPr lang="en-US" altLang="en-US" b="0" dirty="0">
                <a:solidFill>
                  <a:srgbClr val="FF0000"/>
                </a:solidFill>
                <a:latin typeface="Calibri" panose="020F0502020204030204" pitchFamily="34" charset="0"/>
              </a:rPr>
              <a:t>b</a:t>
            </a:r>
            <a:r>
              <a:rPr lang="en-US" altLang="en-US" b="0" baseline="30000" dirty="0">
                <a:solidFill>
                  <a:srgbClr val="FF0000"/>
                </a:solidFill>
                <a:latin typeface="Calibri" panose="020F0502020204030204" pitchFamily="34" charset="0"/>
              </a:rPr>
              <a:t>0 	</a:t>
            </a:r>
            <a:r>
              <a:rPr lang="en-US" altLang="en-US" b="0" dirty="0">
                <a:solidFill>
                  <a:srgbClr val="FF0000"/>
                </a:solidFill>
                <a:latin typeface="Calibri" panose="020F0502020204030204" pitchFamily="34" charset="0"/>
              </a:rPr>
              <a:t>=&gt; divide by </a:t>
            </a:r>
            <a:r>
              <a:rPr lang="en-US" altLang="en-US" b="0" i="1" dirty="0">
                <a:solidFill>
                  <a:srgbClr val="FF0000"/>
                </a:solidFill>
                <a:latin typeface="Calibri" panose="020F0502020204030204" pitchFamily="34" charset="0"/>
              </a:rPr>
              <a:t>b</a:t>
            </a:r>
            <a:r>
              <a:rPr lang="en-US" altLang="en-US" b="0" dirty="0">
                <a:solidFill>
                  <a:srgbClr val="FF0000"/>
                </a:solidFill>
                <a:latin typeface="Calibri" panose="020F0502020204030204" pitchFamily="34" charset="0"/>
              </a:rPr>
              <a:t>’s</a:t>
            </a:r>
          </a:p>
          <a:p>
            <a:pPr lvl="2" eaLnBrk="1" hangingPunct="1">
              <a:spcBef>
                <a:spcPct val="20000"/>
              </a:spcBef>
            </a:pPr>
            <a:endParaRPr lang="en-US" altLang="en-US" b="0" baseline="30000" dirty="0">
              <a:solidFill>
                <a:srgbClr val="FF0000"/>
              </a:solidFill>
              <a:latin typeface="Calibri" panose="020F0502020204030204" pitchFamily="34" charset="0"/>
            </a:endParaRPr>
          </a:p>
          <a:p>
            <a:pPr lvl="2" eaLnBrk="1" hangingPunct="1">
              <a:spcBef>
                <a:spcPct val="20000"/>
              </a:spcBef>
            </a:pPr>
            <a:r>
              <a:rPr lang="en-US" altLang="en-US" b="0" baseline="30000" dirty="0">
                <a:solidFill>
                  <a:srgbClr val="FF0000"/>
                </a:solidFill>
                <a:latin typeface="Calibri" panose="020F0502020204030204" pitchFamily="34" charset="0"/>
              </a:rPr>
              <a:t>	</a:t>
            </a:r>
            <a:r>
              <a:rPr lang="en-US" altLang="en-US" b="0" dirty="0">
                <a:solidFill>
                  <a:srgbClr val="FF0000"/>
                </a:solidFill>
                <a:latin typeface="Calibri" panose="020F0502020204030204" pitchFamily="34" charset="0"/>
              </a:rPr>
              <a:t> 0.Y = a</a:t>
            </a:r>
            <a:r>
              <a:rPr lang="en-US" altLang="en-US" b="0" baseline="-25000" dirty="0">
                <a:solidFill>
                  <a:srgbClr val="FF0000"/>
                </a:solidFill>
                <a:latin typeface="Calibri" panose="020F0502020204030204" pitchFamily="34" charset="0"/>
              </a:rPr>
              <a:t>-1 </a:t>
            </a:r>
            <a:r>
              <a:rPr lang="en-US" altLang="en-US" b="0" dirty="0">
                <a:solidFill>
                  <a:srgbClr val="FF0000"/>
                </a:solidFill>
                <a:latin typeface="Calibri" panose="020F0502020204030204" pitchFamily="34" charset="0"/>
              </a:rPr>
              <a:t>b</a:t>
            </a:r>
            <a:r>
              <a:rPr lang="en-US" altLang="en-US" b="0" baseline="30000" dirty="0">
                <a:solidFill>
                  <a:srgbClr val="FF0000"/>
                </a:solidFill>
                <a:latin typeface="Calibri" panose="020F0502020204030204" pitchFamily="34" charset="0"/>
              </a:rPr>
              <a:t>-1 </a:t>
            </a:r>
            <a:r>
              <a:rPr lang="en-US" altLang="en-US" b="0" dirty="0">
                <a:solidFill>
                  <a:srgbClr val="FF0000"/>
                </a:solidFill>
                <a:latin typeface="Calibri" panose="020F0502020204030204" pitchFamily="34" charset="0"/>
              </a:rPr>
              <a:t>+ a</a:t>
            </a:r>
            <a:r>
              <a:rPr lang="en-US" altLang="en-US" b="0" baseline="-25000" dirty="0">
                <a:solidFill>
                  <a:srgbClr val="FF0000"/>
                </a:solidFill>
                <a:latin typeface="Calibri" panose="020F0502020204030204" pitchFamily="34" charset="0"/>
              </a:rPr>
              <a:t>-2 </a:t>
            </a:r>
            <a:r>
              <a:rPr lang="en-US" altLang="en-US" b="0" dirty="0">
                <a:solidFill>
                  <a:srgbClr val="FF0000"/>
                </a:solidFill>
                <a:latin typeface="Calibri" panose="020F0502020204030204" pitchFamily="34" charset="0"/>
              </a:rPr>
              <a:t>b</a:t>
            </a:r>
            <a:r>
              <a:rPr lang="en-US" altLang="en-US" b="0" baseline="30000" dirty="0">
                <a:solidFill>
                  <a:srgbClr val="FF0000"/>
                </a:solidFill>
                <a:latin typeface="Calibri" panose="020F0502020204030204" pitchFamily="34" charset="0"/>
              </a:rPr>
              <a:t>-2  + …	</a:t>
            </a:r>
            <a:r>
              <a:rPr lang="en-US" altLang="en-US" b="0" dirty="0">
                <a:solidFill>
                  <a:srgbClr val="FF0000"/>
                </a:solidFill>
                <a:latin typeface="Calibri" panose="020F0502020204030204" pitchFamily="34" charset="0"/>
              </a:rPr>
              <a:t>=&gt; multiply by </a:t>
            </a:r>
            <a:r>
              <a:rPr lang="en-US" altLang="en-US" b="0" i="1" dirty="0">
                <a:solidFill>
                  <a:srgbClr val="FF0000"/>
                </a:solidFill>
                <a:latin typeface="Calibri" panose="020F0502020204030204" pitchFamily="34" charset="0"/>
              </a:rPr>
              <a:t>b</a:t>
            </a:r>
            <a:r>
              <a:rPr lang="en-US" altLang="en-US" b="0" dirty="0">
                <a:solidFill>
                  <a:srgbClr val="FF0000"/>
                </a:solidFill>
                <a:latin typeface="Calibri" panose="020F0502020204030204" pitchFamily="34" charset="0"/>
              </a:rPr>
              <a:t>’s</a:t>
            </a:r>
          </a:p>
          <a:p>
            <a:pPr lvl="2" eaLnBrk="1" hangingPunct="1">
              <a:spcBef>
                <a:spcPct val="20000"/>
              </a:spcBef>
            </a:pPr>
            <a:endParaRPr lang="en-US" altLang="en-US" b="0" baseline="30000" dirty="0">
              <a:latin typeface="Calibri" panose="020F0502020204030204" pitchFamily="34" charset="0"/>
            </a:endParaRPr>
          </a:p>
          <a:p>
            <a:pPr lvl="2" eaLnBrk="1" hangingPunct="1">
              <a:spcBef>
                <a:spcPct val="20000"/>
              </a:spcBef>
            </a:pPr>
            <a:endParaRPr lang="en-US" altLang="en-US" b="0" baseline="30000" dirty="0">
              <a:latin typeface="Calibri" panose="020F0502020204030204" pitchFamily="34" charset="0"/>
            </a:endParaRPr>
          </a:p>
          <a:p>
            <a:pPr lvl="3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en-US" b="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57">
            <a:extLst>
              <a:ext uri="{FF2B5EF4-FFF2-40B4-BE49-F238E27FC236}">
                <a16:creationId xmlns:a16="http://schemas.microsoft.com/office/drawing/2014/main" id="{F1449FA4-7459-274A-AEAD-96D3C2C0C4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813" y="247650"/>
            <a:ext cx="8716962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Floating Point Representation</a:t>
            </a:r>
          </a:p>
        </p:txBody>
      </p:sp>
      <p:sp>
        <p:nvSpPr>
          <p:cNvPr id="20482" name="Rectangle 2">
            <a:extLst>
              <a:ext uri="{FF2B5EF4-FFF2-40B4-BE49-F238E27FC236}">
                <a16:creationId xmlns:a16="http://schemas.microsoft.com/office/drawing/2014/main" id="{F6026DCF-F762-EE4C-92B0-B9E760F984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220788"/>
            <a:ext cx="8307387" cy="5224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514350" indent="-51435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560388" indent="-22225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839788" indent="-16510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5000"/>
              </a:lnSpc>
              <a:spcBef>
                <a:spcPct val="20000"/>
              </a:spcBef>
              <a:buFont typeface="News Gothic MT" panose="020B0503020103020203" pitchFamily="34" charset="0"/>
              <a:buAutoNum type="arabicPeriod"/>
            </a:pPr>
            <a:r>
              <a:rPr lang="en-US" altLang="en-US" sz="2800" b="0">
                <a:latin typeface="Calibri" panose="020F0502020204030204" pitchFamily="34" charset="0"/>
              </a:rPr>
              <a:t>Numerical Form – Scientific Notation (Normalized)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>
                <a:solidFill>
                  <a:schemeClr val="hlink"/>
                </a:solidFill>
              </a:rPr>
              <a:t>(–</a:t>
            </a:r>
            <a:r>
              <a:rPr lang="en-US" altLang="en-US" b="0">
                <a:solidFill>
                  <a:schemeClr val="hlink"/>
                </a:solidFill>
                <a:latin typeface="Calibri" panose="020F0502020204030204" pitchFamily="34" charset="0"/>
              </a:rPr>
              <a:t>1)</a:t>
            </a:r>
            <a:r>
              <a:rPr lang="en-US" altLang="en-US" b="0" i="1" baseline="30000">
                <a:solidFill>
                  <a:schemeClr val="hlink"/>
                </a:solidFill>
                <a:latin typeface="Calibri" panose="020F0502020204030204" pitchFamily="34" charset="0"/>
              </a:rPr>
              <a:t>s</a:t>
            </a:r>
            <a:r>
              <a:rPr lang="en-US" altLang="en-US" b="0" i="1">
                <a:solidFill>
                  <a:schemeClr val="hlink"/>
                </a:solidFill>
                <a:latin typeface="Calibri" panose="020F0502020204030204" pitchFamily="34" charset="0"/>
              </a:rPr>
              <a:t> M  </a:t>
            </a:r>
            <a:r>
              <a:rPr lang="en-US" altLang="en-US" b="0">
                <a:solidFill>
                  <a:schemeClr val="hlink"/>
                </a:solidFill>
                <a:latin typeface="Calibri" panose="020F0502020204030204" pitchFamily="34" charset="0"/>
              </a:rPr>
              <a:t>2</a:t>
            </a:r>
            <a:r>
              <a:rPr lang="en-US" altLang="en-US" b="0" i="1" baseline="30000">
                <a:solidFill>
                  <a:schemeClr val="hlink"/>
                </a:solidFill>
                <a:latin typeface="Calibri" panose="020F0502020204030204" pitchFamily="34" charset="0"/>
              </a:rPr>
              <a:t>E</a:t>
            </a:r>
          </a:p>
          <a:p>
            <a:pPr lvl="2">
              <a:lnSpc>
                <a:spcPct val="97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Sign bit </a:t>
            </a:r>
            <a:r>
              <a:rPr lang="en-US" altLang="en-US" sz="2000" b="0" i="1">
                <a:solidFill>
                  <a:schemeClr val="hlink"/>
                </a:solidFill>
                <a:latin typeface="Calibri" panose="020F0502020204030204" pitchFamily="34" charset="0"/>
              </a:rPr>
              <a:t>s</a:t>
            </a:r>
            <a:r>
              <a:rPr lang="en-US" altLang="en-US" sz="2000" b="0">
                <a:latin typeface="Calibri" panose="020F0502020204030204" pitchFamily="34" charset="0"/>
              </a:rPr>
              <a:t> determines whether number is negative or positive</a:t>
            </a:r>
          </a:p>
          <a:p>
            <a:pPr lvl="2">
              <a:lnSpc>
                <a:spcPct val="97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solidFill>
                  <a:srgbClr val="FF0000"/>
                </a:solidFill>
                <a:latin typeface="Calibri" panose="020F0502020204030204" pitchFamily="34" charset="0"/>
              </a:rPr>
              <a:t>Significand (Mantissa) </a:t>
            </a:r>
            <a:r>
              <a:rPr lang="en-US" altLang="en-US" sz="2000" b="0" i="1">
                <a:solidFill>
                  <a:srgbClr val="FF0000"/>
                </a:solidFill>
                <a:latin typeface="Calibri" panose="020F0502020204030204" pitchFamily="34" charset="0"/>
              </a:rPr>
              <a:t>M  </a:t>
            </a:r>
            <a:r>
              <a:rPr lang="en-US" altLang="en-US" sz="2000" b="0">
                <a:latin typeface="Calibri" panose="020F0502020204030204" pitchFamily="34" charset="0"/>
              </a:rPr>
              <a:t>normally a fractional value in range [1.0,2.0).</a:t>
            </a:r>
          </a:p>
          <a:p>
            <a:pPr lvl="2">
              <a:lnSpc>
                <a:spcPct val="97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solidFill>
                  <a:srgbClr val="FF0000"/>
                </a:solidFill>
                <a:latin typeface="Calibri" panose="020F0502020204030204" pitchFamily="34" charset="0"/>
              </a:rPr>
              <a:t>Exponent </a:t>
            </a:r>
            <a:r>
              <a:rPr lang="en-US" altLang="en-US" sz="2000" b="0" i="1">
                <a:solidFill>
                  <a:srgbClr val="FF0000"/>
                </a:solidFill>
                <a:latin typeface="Calibri" panose="020F0502020204030204" pitchFamily="34" charset="0"/>
              </a:rPr>
              <a:t>E</a:t>
            </a:r>
            <a:r>
              <a:rPr lang="en-US" altLang="en-US" sz="2000" b="0">
                <a:latin typeface="Calibri" panose="020F0502020204030204" pitchFamily="34" charset="0"/>
              </a:rPr>
              <a:t> weights value by power of two</a:t>
            </a:r>
          </a:p>
          <a:p>
            <a:pPr>
              <a:lnSpc>
                <a:spcPct val="85000"/>
              </a:lnSpc>
              <a:spcBef>
                <a:spcPct val="20000"/>
              </a:spcBef>
              <a:buFont typeface="News Gothic MT" panose="020B0503020103020203" pitchFamily="34" charset="0"/>
              <a:buAutoNum type="arabicPeriod"/>
            </a:pPr>
            <a:r>
              <a:rPr lang="en-US" altLang="en-US" sz="2800" b="0">
                <a:latin typeface="Calibri" panose="020F0502020204030204" pitchFamily="34" charset="0"/>
              </a:rPr>
              <a:t>Encoding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>
                <a:latin typeface="Calibri" panose="020F0502020204030204" pitchFamily="34" charset="0"/>
              </a:rPr>
              <a:t>MSB is sign bit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>
                <a:latin typeface="Courier New" panose="02070309020205020404" pitchFamily="49" charset="0"/>
              </a:rPr>
              <a:t>exp</a:t>
            </a:r>
            <a:r>
              <a:rPr lang="en-US" altLang="en-US" b="0">
                <a:latin typeface="Calibri" panose="020F0502020204030204" pitchFamily="34" charset="0"/>
              </a:rPr>
              <a:t> field encodes </a:t>
            </a:r>
            <a:r>
              <a:rPr lang="en-US" altLang="en-US" b="0" i="1">
                <a:solidFill>
                  <a:schemeClr val="hlink"/>
                </a:solidFill>
                <a:latin typeface="Calibri" panose="020F0502020204030204" pitchFamily="34" charset="0"/>
              </a:rPr>
              <a:t>E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>
                <a:latin typeface="Courier New" panose="02070309020205020404" pitchFamily="49" charset="0"/>
              </a:rPr>
              <a:t>frac</a:t>
            </a:r>
            <a:r>
              <a:rPr lang="en-US" altLang="en-US" b="0">
                <a:latin typeface="Calibri" panose="020F0502020204030204" pitchFamily="34" charset="0"/>
              </a:rPr>
              <a:t> field encodes </a:t>
            </a:r>
            <a:r>
              <a:rPr lang="en-US" altLang="en-US" b="0" i="1">
                <a:solidFill>
                  <a:schemeClr val="hlink"/>
                </a:solidFill>
                <a:latin typeface="Calibri" panose="020F0502020204030204" pitchFamily="34" charset="0"/>
              </a:rPr>
              <a:t>M</a:t>
            </a:r>
            <a:endParaRPr lang="en-US" altLang="en-US" b="0">
              <a:latin typeface="Calibri" panose="020F0502020204030204" pitchFamily="34" charset="0"/>
            </a:endParaRPr>
          </a:p>
        </p:txBody>
      </p:sp>
      <p:sp>
        <p:nvSpPr>
          <p:cNvPr id="20483" name="Rectangle 5">
            <a:extLst>
              <a:ext uri="{FF2B5EF4-FFF2-40B4-BE49-F238E27FC236}">
                <a16:creationId xmlns:a16="http://schemas.microsoft.com/office/drawing/2014/main" id="{6927E221-E605-EC42-8632-BB17194C5D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5257800"/>
            <a:ext cx="355600" cy="355600"/>
          </a:xfrm>
          <a:prstGeom prst="rect">
            <a:avLst/>
          </a:prstGeom>
          <a:solidFill>
            <a:schemeClr val="bg2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0487" tIns="44450" rIns="90487" bIns="44450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Courier New" panose="02070309020205020404" pitchFamily="49" charset="0"/>
              </a:rPr>
              <a:t>s</a:t>
            </a:r>
          </a:p>
        </p:txBody>
      </p:sp>
      <p:sp>
        <p:nvSpPr>
          <p:cNvPr id="20484" name="Rectangle 6">
            <a:extLst>
              <a:ext uri="{FF2B5EF4-FFF2-40B4-BE49-F238E27FC236}">
                <a16:creationId xmlns:a16="http://schemas.microsoft.com/office/drawing/2014/main" id="{DF182109-197D-E44D-BE00-C9C2E643A2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0200" y="5257800"/>
            <a:ext cx="2108200" cy="355600"/>
          </a:xfrm>
          <a:prstGeom prst="rect">
            <a:avLst/>
          </a:prstGeom>
          <a:solidFill>
            <a:srgbClr val="FFFF99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0487" tIns="44450" rIns="90487" bIns="44450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Courier New" panose="02070309020205020404" pitchFamily="49" charset="0"/>
              </a:rPr>
              <a:t>exp</a:t>
            </a:r>
          </a:p>
        </p:txBody>
      </p:sp>
      <p:sp>
        <p:nvSpPr>
          <p:cNvPr id="20485" name="Rectangle 7">
            <a:extLst>
              <a:ext uri="{FF2B5EF4-FFF2-40B4-BE49-F238E27FC236}">
                <a16:creationId xmlns:a16="http://schemas.microsoft.com/office/drawing/2014/main" id="{3F9E722B-3055-A14E-81F8-E80F871A6F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5257800"/>
            <a:ext cx="4470400" cy="355600"/>
          </a:xfrm>
          <a:prstGeom prst="rect">
            <a:avLst/>
          </a:prstGeom>
          <a:solidFill>
            <a:srgbClr val="CC99FF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lIns="90487" tIns="44450" rIns="90487" bIns="44450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>
                <a:latin typeface="Courier New" panose="02070309020205020404" pitchFamily="49" charset="0"/>
              </a:rPr>
              <a:t>frac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>
            <a:extLst>
              <a:ext uri="{FF2B5EF4-FFF2-40B4-BE49-F238E27FC236}">
                <a16:creationId xmlns:a16="http://schemas.microsoft.com/office/drawing/2014/main" id="{DBC0AE7A-5C51-094D-A908-AFDAE4812A47}"/>
              </a:ext>
            </a:extLst>
          </p:cNvPr>
          <p:cNvSpPr txBox="1">
            <a:spLocks/>
          </p:cNvSpPr>
          <p:nvPr/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Floating Point Precision</a:t>
            </a:r>
          </a:p>
        </p:txBody>
      </p:sp>
      <p:sp>
        <p:nvSpPr>
          <p:cNvPr id="21506" name="Rectangle 1026">
            <a:extLst>
              <a:ext uri="{FF2B5EF4-FFF2-40B4-BE49-F238E27FC236}">
                <a16:creationId xmlns:a16="http://schemas.microsoft.com/office/drawing/2014/main" id="{2BEF3A77-2EC4-394D-9F79-58D8015516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513" y="1220788"/>
            <a:ext cx="8307387" cy="5224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223838" indent="-223838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560388" indent="-22225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839788" indent="-16510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120775" indent="-166688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5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>
                <a:latin typeface="Calibri" panose="020F0502020204030204" pitchFamily="34" charset="0"/>
              </a:rPr>
              <a:t>Encoding</a:t>
            </a:r>
          </a:p>
          <a:p>
            <a:pPr>
              <a:lnSpc>
                <a:spcPct val="85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en-US" sz="3200" b="0">
              <a:latin typeface="Calibri" panose="020F0502020204030204" pitchFamily="34" charset="0"/>
            </a:endParaRP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MSB is sign bit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ourier New" panose="02070309020205020404" pitchFamily="49" charset="0"/>
              </a:rPr>
              <a:t>exp</a:t>
            </a:r>
            <a:r>
              <a:rPr lang="en-US" altLang="en-US" sz="2000" b="0">
                <a:latin typeface="Calibri" panose="020F0502020204030204" pitchFamily="34" charset="0"/>
              </a:rPr>
              <a:t> field encodes </a:t>
            </a:r>
            <a:r>
              <a:rPr lang="en-US" altLang="en-US" sz="2000" b="0" i="1">
                <a:solidFill>
                  <a:schemeClr val="hlink"/>
                </a:solidFill>
                <a:latin typeface="Calibri" panose="020F0502020204030204" pitchFamily="34" charset="0"/>
              </a:rPr>
              <a:t>E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ourier New" panose="02070309020205020404" pitchFamily="49" charset="0"/>
              </a:rPr>
              <a:t>frac</a:t>
            </a:r>
            <a:r>
              <a:rPr lang="en-US" altLang="en-US" sz="2000" b="0">
                <a:latin typeface="Calibri" panose="020F0502020204030204" pitchFamily="34" charset="0"/>
              </a:rPr>
              <a:t> field encodes </a:t>
            </a:r>
            <a:r>
              <a:rPr lang="en-US" altLang="en-US" sz="2000" b="0" i="1">
                <a:solidFill>
                  <a:schemeClr val="hlink"/>
                </a:solidFill>
                <a:latin typeface="Calibri" panose="020F0502020204030204" pitchFamily="34" charset="0"/>
              </a:rPr>
              <a:t>M</a:t>
            </a:r>
            <a:endParaRPr lang="en-US" altLang="en-US" sz="2000" b="0">
              <a:latin typeface="Calibri" panose="020F0502020204030204" pitchFamily="34" charset="0"/>
            </a:endParaRPr>
          </a:p>
          <a:p>
            <a:pPr>
              <a:lnSpc>
                <a:spcPct val="85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>
                <a:latin typeface="Calibri" panose="020F0502020204030204" pitchFamily="34" charset="0"/>
              </a:rPr>
              <a:t>Sizes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Single precision: 8 </a:t>
            </a:r>
            <a:r>
              <a:rPr lang="en-US" altLang="en-US" sz="2000" b="0">
                <a:latin typeface="Courier New" panose="02070309020205020404" pitchFamily="49" charset="0"/>
              </a:rPr>
              <a:t>exp</a:t>
            </a:r>
            <a:r>
              <a:rPr lang="en-US" altLang="en-US" sz="2000" b="0">
                <a:latin typeface="Calibri" panose="020F0502020204030204" pitchFamily="34" charset="0"/>
              </a:rPr>
              <a:t> bits, 23 </a:t>
            </a:r>
            <a:r>
              <a:rPr lang="en-US" altLang="en-US" sz="2000" b="0">
                <a:latin typeface="Courier New" panose="02070309020205020404" pitchFamily="49" charset="0"/>
              </a:rPr>
              <a:t>frac</a:t>
            </a:r>
            <a:r>
              <a:rPr lang="en-US" altLang="en-US" sz="2000" b="0">
                <a:latin typeface="Calibri" panose="020F0502020204030204" pitchFamily="34" charset="0"/>
              </a:rPr>
              <a:t> bits</a:t>
            </a:r>
          </a:p>
          <a:p>
            <a:pPr lvl="2">
              <a:lnSpc>
                <a:spcPct val="97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32 bits total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Double precision: 11 </a:t>
            </a:r>
            <a:r>
              <a:rPr lang="en-US" altLang="en-US" sz="2000" b="0">
                <a:latin typeface="Courier New" panose="02070309020205020404" pitchFamily="49" charset="0"/>
              </a:rPr>
              <a:t>exp</a:t>
            </a:r>
            <a:r>
              <a:rPr lang="en-US" altLang="en-US" sz="2000" b="0">
                <a:latin typeface="Calibri" panose="020F0502020204030204" pitchFamily="34" charset="0"/>
              </a:rPr>
              <a:t> bits, 52 </a:t>
            </a:r>
            <a:r>
              <a:rPr lang="en-US" altLang="en-US" sz="2000" b="0">
                <a:latin typeface="Courier New" panose="02070309020205020404" pitchFamily="49" charset="0"/>
              </a:rPr>
              <a:t>frac</a:t>
            </a:r>
            <a:r>
              <a:rPr lang="en-US" altLang="en-US" sz="2000" b="0">
                <a:latin typeface="Calibri" panose="020F0502020204030204" pitchFamily="34" charset="0"/>
              </a:rPr>
              <a:t> bits</a:t>
            </a:r>
          </a:p>
          <a:p>
            <a:pPr lvl="2">
              <a:lnSpc>
                <a:spcPct val="97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64 bits total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Extended precision: 15 </a:t>
            </a:r>
            <a:r>
              <a:rPr lang="en-US" altLang="en-US" sz="2000" b="0">
                <a:latin typeface="Courier New" panose="02070309020205020404" pitchFamily="49" charset="0"/>
              </a:rPr>
              <a:t>exp</a:t>
            </a:r>
            <a:r>
              <a:rPr lang="en-US" altLang="en-US" sz="2000" b="0">
                <a:latin typeface="Calibri" panose="020F0502020204030204" pitchFamily="34" charset="0"/>
              </a:rPr>
              <a:t> bits, 63 </a:t>
            </a:r>
            <a:r>
              <a:rPr lang="en-US" altLang="en-US" sz="2000" b="0">
                <a:latin typeface="Courier New" panose="02070309020205020404" pitchFamily="49" charset="0"/>
              </a:rPr>
              <a:t>frac</a:t>
            </a:r>
            <a:r>
              <a:rPr lang="en-US" altLang="en-US" sz="2000" b="0">
                <a:latin typeface="Calibri" panose="020F0502020204030204" pitchFamily="34" charset="0"/>
              </a:rPr>
              <a:t> bits</a:t>
            </a:r>
          </a:p>
          <a:p>
            <a:pPr lvl="2">
              <a:lnSpc>
                <a:spcPct val="97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Only found in Intel-compatible machines</a:t>
            </a:r>
          </a:p>
          <a:p>
            <a:pPr lvl="2">
              <a:lnSpc>
                <a:spcPct val="97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>
                <a:latin typeface="Calibri" panose="020F0502020204030204" pitchFamily="34" charset="0"/>
              </a:rPr>
              <a:t>Stored in 80 bits</a:t>
            </a:r>
          </a:p>
          <a:p>
            <a:pPr lvl="3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>
                <a:latin typeface="Calibri" panose="020F0502020204030204" pitchFamily="34" charset="0"/>
              </a:rPr>
              <a:t>1 bit wasted</a:t>
            </a:r>
          </a:p>
        </p:txBody>
      </p:sp>
      <p:grpSp>
        <p:nvGrpSpPr>
          <p:cNvPr id="21507" name="Group 1031">
            <a:extLst>
              <a:ext uri="{FF2B5EF4-FFF2-40B4-BE49-F238E27FC236}">
                <a16:creationId xmlns:a16="http://schemas.microsoft.com/office/drawing/2014/main" id="{826F3D96-AFEE-7D46-8A8A-494B9E70C317}"/>
              </a:ext>
            </a:extLst>
          </p:cNvPr>
          <p:cNvGrpSpPr>
            <a:grpSpLocks/>
          </p:cNvGrpSpPr>
          <p:nvPr/>
        </p:nvGrpSpPr>
        <p:grpSpPr bwMode="auto">
          <a:xfrm>
            <a:off x="1295400" y="1676400"/>
            <a:ext cx="6985000" cy="355600"/>
            <a:chOff x="816" y="2128"/>
            <a:chExt cx="4400" cy="224"/>
          </a:xfrm>
        </p:grpSpPr>
        <p:sp>
          <p:nvSpPr>
            <p:cNvPr id="21508" name="Rectangle 1028">
              <a:extLst>
                <a:ext uri="{FF2B5EF4-FFF2-40B4-BE49-F238E27FC236}">
                  <a16:creationId xmlns:a16="http://schemas.microsoft.com/office/drawing/2014/main" id="{B535DEA5-EBDD-6C45-8687-8604DEBA39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2128"/>
              <a:ext cx="224" cy="224"/>
            </a:xfrm>
            <a:prstGeom prst="rect">
              <a:avLst/>
            </a:prstGeom>
            <a:solidFill>
              <a:schemeClr val="bg2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7" tIns="44450" rIns="90487" bIns="44450" anchor="ctr"/>
            <a:lstStyle>
              <a:lvl1pPr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>
                  <a:latin typeface="Courier New" panose="02070309020205020404" pitchFamily="49" charset="0"/>
                </a:rPr>
                <a:t>s</a:t>
              </a:r>
            </a:p>
          </p:txBody>
        </p:sp>
        <p:sp>
          <p:nvSpPr>
            <p:cNvPr id="21509" name="Rectangle 1029">
              <a:extLst>
                <a:ext uri="{FF2B5EF4-FFF2-40B4-BE49-F238E27FC236}">
                  <a16:creationId xmlns:a16="http://schemas.microsoft.com/office/drawing/2014/main" id="{47DF9B7C-3011-DA48-A773-BF205A0220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6" y="2128"/>
              <a:ext cx="1328" cy="224"/>
            </a:xfrm>
            <a:prstGeom prst="rect">
              <a:avLst/>
            </a:prstGeom>
            <a:solidFill>
              <a:srgbClr val="FFFF99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7" tIns="44450" rIns="90487" bIns="44450" anchor="ctr"/>
            <a:lstStyle>
              <a:lvl1pPr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>
                  <a:latin typeface="Courier New" panose="02070309020205020404" pitchFamily="49" charset="0"/>
                </a:rPr>
                <a:t>exp</a:t>
              </a:r>
            </a:p>
          </p:txBody>
        </p:sp>
        <p:sp>
          <p:nvSpPr>
            <p:cNvPr id="21510" name="Rectangle 1030">
              <a:extLst>
                <a:ext uri="{FF2B5EF4-FFF2-40B4-BE49-F238E27FC236}">
                  <a16:creationId xmlns:a16="http://schemas.microsoft.com/office/drawing/2014/main" id="{5D1FA227-EB71-3143-8A7A-B43399933D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00" y="2128"/>
              <a:ext cx="2816" cy="224"/>
            </a:xfrm>
            <a:prstGeom prst="rect">
              <a:avLst/>
            </a:prstGeom>
            <a:solidFill>
              <a:srgbClr val="CC99FF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lIns="90487" tIns="44450" rIns="90487" bIns="44450" anchor="ctr"/>
            <a:lstStyle>
              <a:lvl1pPr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1pPr>
              <a:lvl2pPr marL="742950" indent="-28575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2pPr>
              <a:lvl3pPr marL="11430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3pPr>
              <a:lvl4pPr marL="16002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4pPr>
              <a:lvl5pPr marL="2057400" indent="-228600"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 b="1">
                  <a:solidFill>
                    <a:schemeClr val="tx1"/>
                  </a:solidFill>
                  <a:latin typeface="Times" pitchFamily="2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en-US">
                  <a:latin typeface="Courier New" panose="02070309020205020404" pitchFamily="49" charset="0"/>
                </a:rPr>
                <a:t>frac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57">
            <a:extLst>
              <a:ext uri="{FF2B5EF4-FFF2-40B4-BE49-F238E27FC236}">
                <a16:creationId xmlns:a16="http://schemas.microsoft.com/office/drawing/2014/main" id="{07AAE24C-8901-6F4E-A215-CF84705E34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813" y="247650"/>
            <a:ext cx="8716962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ja-JP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“</a:t>
            </a:r>
            <a:r>
              <a:rPr lang="en-US" altLang="ja-JP" sz="4600">
                <a:solidFill>
                  <a:schemeClr val="accent1"/>
                </a:solidFill>
                <a:latin typeface="Calibri" panose="020F0502020204030204" pitchFamily="34" charset="0"/>
              </a:rPr>
              <a:t>Normalized</a:t>
            </a:r>
            <a:r>
              <a:rPr lang="ja-JP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”</a:t>
            </a:r>
            <a:r>
              <a:rPr lang="en-US" altLang="ja-JP" sz="4600">
                <a:solidFill>
                  <a:schemeClr val="accent1"/>
                </a:solidFill>
                <a:latin typeface="Calibri" panose="020F0502020204030204" pitchFamily="34" charset="0"/>
              </a:rPr>
              <a:t> Numeric Values</a:t>
            </a:r>
            <a:endParaRPr lang="en-US" altLang="en-US" sz="4600">
              <a:solidFill>
                <a:schemeClr val="accent1"/>
              </a:solidFill>
              <a:latin typeface="Calibri" panose="020F0502020204030204" pitchFamily="34" charset="0"/>
            </a:endParaRPr>
          </a:p>
        </p:txBody>
      </p:sp>
      <p:sp>
        <p:nvSpPr>
          <p:cNvPr id="22530" name="Rectangle 3">
            <a:extLst>
              <a:ext uri="{FF2B5EF4-FFF2-40B4-BE49-F238E27FC236}">
                <a16:creationId xmlns:a16="http://schemas.microsoft.com/office/drawing/2014/main" id="{8F913CAA-F985-2C47-995C-B1798DE2FA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828800"/>
            <a:ext cx="8307388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223838" indent="-223838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560388" indent="-22225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839788" indent="-16510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120775" indent="-166688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5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Condition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 dirty="0">
                <a:latin typeface="Calibri" panose="020F0502020204030204" pitchFamily="34" charset="0"/>
              </a:rPr>
              <a:t> </a:t>
            </a:r>
            <a:r>
              <a:rPr lang="en-US" altLang="en-US" sz="2000" b="0" dirty="0">
                <a:latin typeface="Courier New" panose="02070309020205020404" pitchFamily="49" charset="0"/>
              </a:rPr>
              <a:t>exp</a:t>
            </a:r>
            <a:r>
              <a:rPr lang="en-US" altLang="en-US" sz="2000" b="0" dirty="0">
                <a:latin typeface="Calibri" panose="020F0502020204030204" pitchFamily="34" charset="0"/>
              </a:rPr>
              <a:t> </a:t>
            </a:r>
            <a:r>
              <a:rPr lang="en-US" altLang="en-US" sz="2000" b="0" dirty="0">
                <a:latin typeface="Calibri" panose="020F0502020204030204" pitchFamily="34" charset="0"/>
                <a:sym typeface="Symbol" pitchFamily="2" charset="2"/>
              </a:rPr>
              <a:t></a:t>
            </a:r>
            <a:r>
              <a:rPr lang="en-US" altLang="en-US" sz="2000" b="0" dirty="0">
                <a:latin typeface="Calibri" panose="020F0502020204030204" pitchFamily="34" charset="0"/>
              </a:rPr>
              <a:t> </a:t>
            </a:r>
            <a:r>
              <a:rPr lang="en-US" altLang="en-US" sz="2000" b="0" dirty="0">
                <a:latin typeface="Courier New" panose="02070309020205020404" pitchFamily="49" charset="0"/>
              </a:rPr>
              <a:t>000</a:t>
            </a:r>
            <a:r>
              <a:rPr lang="en-US" altLang="en-US" sz="2000" b="0" dirty="0">
                <a:latin typeface="Calibri" panose="020F0502020204030204" pitchFamily="34" charset="0"/>
              </a:rPr>
              <a:t>…</a:t>
            </a:r>
            <a:r>
              <a:rPr lang="en-US" altLang="en-US" sz="2000" b="0" dirty="0">
                <a:latin typeface="Courier New" panose="02070309020205020404" pitchFamily="49" charset="0"/>
              </a:rPr>
              <a:t>0</a:t>
            </a:r>
            <a:r>
              <a:rPr lang="en-US" altLang="en-US" sz="2000" b="0" dirty="0">
                <a:latin typeface="Calibri" panose="020F0502020204030204" pitchFamily="34" charset="0"/>
              </a:rPr>
              <a:t> and </a:t>
            </a:r>
            <a:r>
              <a:rPr lang="en-US" altLang="en-US" sz="2000" b="0" dirty="0">
                <a:latin typeface="Courier New" panose="02070309020205020404" pitchFamily="49" charset="0"/>
              </a:rPr>
              <a:t>exp</a:t>
            </a:r>
            <a:r>
              <a:rPr lang="en-US" altLang="en-US" sz="2000" b="0" dirty="0">
                <a:latin typeface="Calibri" panose="020F0502020204030204" pitchFamily="34" charset="0"/>
              </a:rPr>
              <a:t> </a:t>
            </a:r>
            <a:r>
              <a:rPr lang="en-US" altLang="en-US" sz="2000" b="0" dirty="0">
                <a:latin typeface="Calibri" panose="020F0502020204030204" pitchFamily="34" charset="0"/>
                <a:sym typeface="Symbol" pitchFamily="2" charset="2"/>
              </a:rPr>
              <a:t></a:t>
            </a:r>
            <a:r>
              <a:rPr lang="en-US" altLang="en-US" sz="2000" b="0" dirty="0">
                <a:latin typeface="Calibri" panose="020F0502020204030204" pitchFamily="34" charset="0"/>
              </a:rPr>
              <a:t> </a:t>
            </a:r>
            <a:r>
              <a:rPr lang="en-US" altLang="en-US" sz="2000" b="0" dirty="0">
                <a:latin typeface="Courier New" panose="02070309020205020404" pitchFamily="49" charset="0"/>
              </a:rPr>
              <a:t>111</a:t>
            </a:r>
            <a:r>
              <a:rPr lang="en-US" altLang="en-US" sz="2000" b="0" dirty="0">
                <a:latin typeface="Calibri" panose="020F0502020204030204" pitchFamily="34" charset="0"/>
              </a:rPr>
              <a:t>…</a:t>
            </a:r>
            <a:r>
              <a:rPr lang="en-US" altLang="en-US" sz="2000" b="0" dirty="0">
                <a:latin typeface="Courier New" panose="02070309020205020404" pitchFamily="49" charset="0"/>
              </a:rPr>
              <a:t>1</a:t>
            </a:r>
            <a:endParaRPr lang="en-US" altLang="en-US" sz="2000" b="0" dirty="0">
              <a:latin typeface="Calibri" panose="020F0502020204030204" pitchFamily="34" charset="0"/>
            </a:endParaRPr>
          </a:p>
          <a:p>
            <a:pPr>
              <a:lnSpc>
                <a:spcPct val="85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Exponent coded as </a:t>
            </a:r>
            <a:r>
              <a:rPr lang="en-US" altLang="en-US" sz="2800" b="0" i="1" dirty="0">
                <a:latin typeface="Calibri" panose="020F0502020204030204" pitchFamily="34" charset="0"/>
              </a:rPr>
              <a:t>biased</a:t>
            </a:r>
            <a:r>
              <a:rPr lang="en-US" altLang="en-US" sz="2800" b="0" dirty="0">
                <a:latin typeface="Calibri" panose="020F0502020204030204" pitchFamily="34" charset="0"/>
              </a:rPr>
              <a:t> value</a:t>
            </a:r>
          </a:p>
          <a:p>
            <a:pPr lvl="1"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b="0" dirty="0">
                <a:latin typeface="Calibri" panose="020F0502020204030204" pitchFamily="34" charset="0"/>
              </a:rPr>
              <a:t> </a:t>
            </a:r>
            <a:r>
              <a:rPr lang="en-US" altLang="en-US" sz="2000" b="0" i="1" dirty="0">
                <a:latin typeface="Calibri" panose="020F0502020204030204" pitchFamily="34" charset="0"/>
              </a:rPr>
              <a:t>E  </a:t>
            </a:r>
            <a:r>
              <a:rPr lang="en-US" altLang="en-US" sz="2000" b="0" dirty="0">
                <a:latin typeface="Calibri" panose="020F0502020204030204" pitchFamily="34" charset="0"/>
              </a:rPr>
              <a:t>=</a:t>
            </a:r>
            <a:r>
              <a:rPr lang="en-US" altLang="en-US" sz="2000" b="0" i="1" dirty="0">
                <a:latin typeface="Calibri" panose="020F0502020204030204" pitchFamily="34" charset="0"/>
              </a:rPr>
              <a:t>  Exp – Bias</a:t>
            </a:r>
          </a:p>
          <a:p>
            <a:pPr lvl="2">
              <a:lnSpc>
                <a:spcPct val="97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 i="1" dirty="0">
                <a:latin typeface="Calibri" panose="020F0502020204030204" pitchFamily="34" charset="0"/>
              </a:rPr>
              <a:t>Exp </a:t>
            </a:r>
            <a:r>
              <a:rPr lang="en-US" altLang="en-US" sz="2000" b="0" dirty="0">
                <a:latin typeface="Calibri" panose="020F0502020204030204" pitchFamily="34" charset="0"/>
              </a:rPr>
              <a:t>: unsigned value denoted by </a:t>
            </a:r>
            <a:r>
              <a:rPr lang="en-US" altLang="en-US" sz="2000" b="0" dirty="0">
                <a:latin typeface="Courier New" panose="02070309020205020404" pitchFamily="49" charset="0"/>
              </a:rPr>
              <a:t>exp </a:t>
            </a:r>
          </a:p>
          <a:p>
            <a:pPr lvl="2">
              <a:lnSpc>
                <a:spcPct val="97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 i="1" dirty="0">
                <a:latin typeface="Calibri" panose="020F0502020204030204" pitchFamily="34" charset="0"/>
              </a:rPr>
              <a:t>Bias </a:t>
            </a:r>
            <a:r>
              <a:rPr lang="en-US" altLang="en-US" sz="2000" b="0" dirty="0">
                <a:latin typeface="Calibri" panose="020F0502020204030204" pitchFamily="34" charset="0"/>
              </a:rPr>
              <a:t>: Bias value</a:t>
            </a:r>
          </a:p>
          <a:p>
            <a:pPr lvl="3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 dirty="0">
                <a:latin typeface="Calibri" panose="020F0502020204030204" pitchFamily="34" charset="0"/>
              </a:rPr>
              <a:t>Single precision: 127 (</a:t>
            </a:r>
            <a:r>
              <a:rPr lang="en-US" altLang="en-US" sz="2000" b="0" i="1" dirty="0">
                <a:latin typeface="Calibri" panose="020F0502020204030204" pitchFamily="34" charset="0"/>
              </a:rPr>
              <a:t>Exp</a:t>
            </a:r>
            <a:r>
              <a:rPr lang="en-US" altLang="en-US" sz="2000" b="0" dirty="0">
                <a:latin typeface="Calibri" panose="020F0502020204030204" pitchFamily="34" charset="0"/>
              </a:rPr>
              <a:t>: 1…254, </a:t>
            </a:r>
            <a:r>
              <a:rPr lang="en-US" altLang="en-US" sz="2000" b="0" i="1" dirty="0">
                <a:latin typeface="Calibri" panose="020F0502020204030204" pitchFamily="34" charset="0"/>
              </a:rPr>
              <a:t>E</a:t>
            </a:r>
            <a:r>
              <a:rPr lang="en-US" altLang="en-US" sz="2000" b="0" dirty="0">
                <a:latin typeface="Calibri" panose="020F0502020204030204" pitchFamily="34" charset="0"/>
              </a:rPr>
              <a:t>: -126…127)</a:t>
            </a:r>
          </a:p>
          <a:p>
            <a:pPr lvl="3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 dirty="0">
                <a:latin typeface="Calibri" panose="020F0502020204030204" pitchFamily="34" charset="0"/>
              </a:rPr>
              <a:t>Double precision: 1023 (</a:t>
            </a:r>
            <a:r>
              <a:rPr lang="en-US" altLang="en-US" sz="2000" b="0" i="1" dirty="0">
                <a:latin typeface="Calibri" panose="020F0502020204030204" pitchFamily="34" charset="0"/>
              </a:rPr>
              <a:t>Exp</a:t>
            </a:r>
            <a:r>
              <a:rPr lang="en-US" altLang="en-US" sz="2000" b="0" dirty="0">
                <a:latin typeface="Calibri" panose="020F0502020204030204" pitchFamily="34" charset="0"/>
              </a:rPr>
              <a:t>: 1…2046, </a:t>
            </a:r>
            <a:r>
              <a:rPr lang="en-US" altLang="en-US" sz="2000" b="0" i="1" dirty="0">
                <a:latin typeface="Calibri" panose="020F0502020204030204" pitchFamily="34" charset="0"/>
              </a:rPr>
              <a:t>E</a:t>
            </a:r>
            <a:r>
              <a:rPr lang="en-US" altLang="en-US" sz="2000" b="0" dirty="0">
                <a:latin typeface="Calibri" panose="020F0502020204030204" pitchFamily="34" charset="0"/>
              </a:rPr>
              <a:t>: -1022…1023)</a:t>
            </a:r>
          </a:p>
          <a:p>
            <a:pPr lvl="3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 dirty="0">
                <a:latin typeface="Calibri" panose="020F0502020204030204" pitchFamily="34" charset="0"/>
              </a:rPr>
              <a:t>in general: </a:t>
            </a:r>
            <a:r>
              <a:rPr lang="en-US" altLang="en-US" sz="2000" b="0" i="1" dirty="0">
                <a:latin typeface="Calibri" panose="020F0502020204030204" pitchFamily="34" charset="0"/>
              </a:rPr>
              <a:t>Bias</a:t>
            </a:r>
            <a:r>
              <a:rPr lang="en-US" altLang="en-US" sz="2000" b="0" dirty="0">
                <a:latin typeface="Calibri" panose="020F0502020204030204" pitchFamily="34" charset="0"/>
              </a:rPr>
              <a:t> = 2</a:t>
            </a:r>
            <a:r>
              <a:rPr lang="en-US" altLang="en-US" sz="2000" b="0" baseline="30000" dirty="0">
                <a:latin typeface="Calibri" panose="020F0502020204030204" pitchFamily="34" charset="0"/>
              </a:rPr>
              <a:t>e-1</a:t>
            </a:r>
            <a:r>
              <a:rPr lang="en-US" altLang="en-US" sz="2000" b="0" dirty="0">
                <a:latin typeface="Calibri" panose="020F0502020204030204" pitchFamily="34" charset="0"/>
              </a:rPr>
              <a:t> - 1, where e is number of exponent bits</a:t>
            </a:r>
          </a:p>
          <a:p>
            <a:pPr>
              <a:lnSpc>
                <a:spcPct val="85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en-US" sz="2000" b="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57">
            <a:extLst>
              <a:ext uri="{FF2B5EF4-FFF2-40B4-BE49-F238E27FC236}">
                <a16:creationId xmlns:a16="http://schemas.microsoft.com/office/drawing/2014/main" id="{07AAE24C-8901-6F4E-A215-CF84705E34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813" y="247650"/>
            <a:ext cx="8716962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ja-JP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“</a:t>
            </a:r>
            <a:r>
              <a:rPr lang="en-US" altLang="ja-JP" sz="4600">
                <a:solidFill>
                  <a:schemeClr val="accent1"/>
                </a:solidFill>
                <a:latin typeface="Calibri" panose="020F0502020204030204" pitchFamily="34" charset="0"/>
              </a:rPr>
              <a:t>Normalized</a:t>
            </a:r>
            <a:r>
              <a:rPr lang="ja-JP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”</a:t>
            </a:r>
            <a:r>
              <a:rPr lang="en-US" altLang="ja-JP" sz="4600">
                <a:solidFill>
                  <a:schemeClr val="accent1"/>
                </a:solidFill>
                <a:latin typeface="Calibri" panose="020F0502020204030204" pitchFamily="34" charset="0"/>
              </a:rPr>
              <a:t> Numeric Values</a:t>
            </a:r>
            <a:endParaRPr lang="en-US" altLang="en-US" sz="4600">
              <a:solidFill>
                <a:schemeClr val="accent1"/>
              </a:solidFill>
              <a:latin typeface="Calibri" panose="020F0502020204030204" pitchFamily="34" charset="0"/>
            </a:endParaRPr>
          </a:p>
        </p:txBody>
      </p:sp>
      <p:sp>
        <p:nvSpPr>
          <p:cNvPr id="22530" name="Rectangle 3">
            <a:extLst>
              <a:ext uri="{FF2B5EF4-FFF2-40B4-BE49-F238E27FC236}">
                <a16:creationId xmlns:a16="http://schemas.microsoft.com/office/drawing/2014/main" id="{8F913CAA-F985-2C47-995C-B1798DE2FA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828800"/>
            <a:ext cx="8307388" cy="32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223838" indent="-223838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560388" indent="-22225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839788" indent="-16510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120775" indent="-166688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85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Significand coded with implied leading 1</a:t>
            </a:r>
          </a:p>
          <a:p>
            <a:pPr lvl="1"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b="0" dirty="0">
                <a:latin typeface="Calibri" panose="020F0502020204030204" pitchFamily="34" charset="0"/>
              </a:rPr>
              <a:t> </a:t>
            </a:r>
            <a:r>
              <a:rPr lang="en-US" altLang="en-US" sz="2000" b="0" i="1" dirty="0">
                <a:latin typeface="Calibri" panose="020F0502020204030204" pitchFamily="34" charset="0"/>
              </a:rPr>
              <a:t>M  </a:t>
            </a:r>
            <a:r>
              <a:rPr lang="en-US" altLang="en-US" sz="2000" b="0" dirty="0">
                <a:latin typeface="Calibri" panose="020F0502020204030204" pitchFamily="34" charset="0"/>
              </a:rPr>
              <a:t>=</a:t>
            </a:r>
            <a:r>
              <a:rPr lang="en-US" altLang="en-US" sz="2000" b="0" i="1" dirty="0">
                <a:latin typeface="Calibri" panose="020F0502020204030204" pitchFamily="34" charset="0"/>
              </a:rPr>
              <a:t> </a:t>
            </a:r>
            <a:r>
              <a:rPr lang="en-US" altLang="en-US" sz="2000" b="0" i="1" dirty="0">
                <a:latin typeface="Courier New" panose="02070309020205020404" pitchFamily="49" charset="0"/>
              </a:rPr>
              <a:t> </a:t>
            </a:r>
            <a:r>
              <a:rPr lang="en-US" altLang="en-US" sz="2000" b="0" dirty="0">
                <a:latin typeface="Courier New" panose="02070309020205020404" pitchFamily="49" charset="0"/>
              </a:rPr>
              <a:t>1.xxx</a:t>
            </a:r>
            <a:r>
              <a:rPr lang="en-US" altLang="en-US" sz="2000" b="0" dirty="0">
                <a:latin typeface="Calibri" panose="020F0502020204030204" pitchFamily="34" charset="0"/>
              </a:rPr>
              <a:t>…</a:t>
            </a:r>
            <a:r>
              <a:rPr lang="en-US" altLang="en-US" sz="2000" b="0" dirty="0">
                <a:latin typeface="Courier New" panose="02070309020205020404" pitchFamily="49" charset="0"/>
              </a:rPr>
              <a:t>x</a:t>
            </a:r>
            <a:r>
              <a:rPr lang="en-US" altLang="en-US" sz="2000" b="0" baseline="-25000" dirty="0">
                <a:latin typeface="Calibri" panose="020F0502020204030204" pitchFamily="34" charset="0"/>
              </a:rPr>
              <a:t>2</a:t>
            </a:r>
            <a:endParaRPr lang="en-US" altLang="en-US" sz="2000" b="0" dirty="0">
              <a:latin typeface="Courier New" panose="02070309020205020404" pitchFamily="49" charset="0"/>
            </a:endParaRPr>
          </a:p>
          <a:p>
            <a:pPr lvl="2">
              <a:lnSpc>
                <a:spcPct val="97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 </a:t>
            </a:r>
            <a:r>
              <a:rPr lang="en-US" altLang="en-US" sz="2000" b="0" dirty="0">
                <a:latin typeface="Courier New" panose="02070309020205020404" pitchFamily="49" charset="0"/>
              </a:rPr>
              <a:t>xxx</a:t>
            </a:r>
            <a:r>
              <a:rPr lang="en-US" altLang="en-US" sz="2000" b="0" dirty="0">
                <a:latin typeface="Calibri" panose="020F0502020204030204" pitchFamily="34" charset="0"/>
              </a:rPr>
              <a:t>…</a:t>
            </a:r>
            <a:r>
              <a:rPr lang="en-US" altLang="en-US" sz="2000" b="0" dirty="0">
                <a:latin typeface="Courier New" panose="02070309020205020404" pitchFamily="49" charset="0"/>
              </a:rPr>
              <a:t>x</a:t>
            </a:r>
            <a:r>
              <a:rPr lang="en-US" altLang="en-US" sz="2000" b="0" dirty="0">
                <a:latin typeface="Calibri" panose="020F0502020204030204" pitchFamily="34" charset="0"/>
              </a:rPr>
              <a:t>: bits of </a:t>
            </a:r>
            <a:r>
              <a:rPr lang="en-US" altLang="en-US" sz="2000" b="0" dirty="0">
                <a:latin typeface="Courier New" panose="02070309020205020404" pitchFamily="49" charset="0"/>
              </a:rPr>
              <a:t>frac</a:t>
            </a:r>
            <a:endParaRPr lang="en-US" altLang="en-US" sz="2000" b="0" dirty="0">
              <a:latin typeface="Calibri" panose="020F0502020204030204" pitchFamily="34" charset="0"/>
            </a:endParaRPr>
          </a:p>
          <a:p>
            <a:pPr lvl="2">
              <a:lnSpc>
                <a:spcPct val="97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 dirty="0">
                <a:latin typeface="Calibri" panose="020F0502020204030204" pitchFamily="34" charset="0"/>
              </a:rPr>
              <a:t>Minimum when </a:t>
            </a:r>
            <a:r>
              <a:rPr lang="en-US" altLang="en-US" sz="2000" b="0" dirty="0">
                <a:latin typeface="Courier New" panose="02070309020205020404" pitchFamily="49" charset="0"/>
              </a:rPr>
              <a:t>000</a:t>
            </a:r>
            <a:r>
              <a:rPr lang="en-US" altLang="en-US" sz="2000" b="0" dirty="0">
                <a:latin typeface="Calibri" panose="020F0502020204030204" pitchFamily="34" charset="0"/>
              </a:rPr>
              <a:t>…</a:t>
            </a:r>
            <a:r>
              <a:rPr lang="en-US" altLang="en-US" sz="2000" b="0" dirty="0">
                <a:latin typeface="Courier New" panose="02070309020205020404" pitchFamily="49" charset="0"/>
              </a:rPr>
              <a:t>0 </a:t>
            </a:r>
            <a:r>
              <a:rPr lang="en-US" altLang="en-US" sz="2000" b="0" dirty="0">
                <a:latin typeface="Calibri" panose="020F0502020204030204" pitchFamily="34" charset="0"/>
              </a:rPr>
              <a:t>(</a:t>
            </a:r>
            <a:r>
              <a:rPr lang="en-US" altLang="en-US" sz="2000" b="0" i="1" dirty="0">
                <a:latin typeface="Calibri" panose="020F0502020204030204" pitchFamily="34" charset="0"/>
              </a:rPr>
              <a:t>M</a:t>
            </a:r>
            <a:r>
              <a:rPr lang="en-US" altLang="en-US" sz="2000" b="0" dirty="0">
                <a:latin typeface="Calibri" panose="020F0502020204030204" pitchFamily="34" charset="0"/>
              </a:rPr>
              <a:t> = 1.0)</a:t>
            </a:r>
          </a:p>
          <a:p>
            <a:pPr lvl="2">
              <a:lnSpc>
                <a:spcPct val="97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 dirty="0">
                <a:latin typeface="Calibri" panose="020F0502020204030204" pitchFamily="34" charset="0"/>
              </a:rPr>
              <a:t>Maximum when </a:t>
            </a:r>
            <a:r>
              <a:rPr lang="en-US" altLang="en-US" sz="2000" b="0" dirty="0">
                <a:latin typeface="Courier New" panose="02070309020205020404" pitchFamily="49" charset="0"/>
              </a:rPr>
              <a:t>111</a:t>
            </a:r>
            <a:r>
              <a:rPr lang="en-US" altLang="en-US" sz="2000" b="0" dirty="0">
                <a:latin typeface="Calibri" panose="020F0502020204030204" pitchFamily="34" charset="0"/>
              </a:rPr>
              <a:t>…</a:t>
            </a:r>
            <a:r>
              <a:rPr lang="en-US" altLang="en-US" sz="2000" b="0" dirty="0">
                <a:latin typeface="Courier New" panose="02070309020205020404" pitchFamily="49" charset="0"/>
              </a:rPr>
              <a:t>1 </a:t>
            </a:r>
            <a:r>
              <a:rPr lang="en-US" altLang="en-US" sz="2000" b="0" dirty="0">
                <a:latin typeface="Calibri" panose="020F0502020204030204" pitchFamily="34" charset="0"/>
              </a:rPr>
              <a:t>(</a:t>
            </a:r>
            <a:r>
              <a:rPr lang="en-US" altLang="en-US" sz="2000" b="0" i="1" dirty="0">
                <a:latin typeface="Calibri" panose="020F0502020204030204" pitchFamily="34" charset="0"/>
              </a:rPr>
              <a:t>M</a:t>
            </a:r>
            <a:r>
              <a:rPr lang="en-US" altLang="en-US" sz="2000" b="0" dirty="0">
                <a:latin typeface="Calibri" panose="020F0502020204030204" pitchFamily="34" charset="0"/>
              </a:rPr>
              <a:t> = 2.0 – </a:t>
            </a:r>
            <a:r>
              <a:rPr lang="en-US" altLang="en-US" sz="2000" b="0" dirty="0">
                <a:latin typeface="Symbol" pitchFamily="2" charset="2"/>
              </a:rPr>
              <a:t></a:t>
            </a:r>
            <a:r>
              <a:rPr lang="en-US" altLang="en-US" sz="2000" b="0" dirty="0">
                <a:latin typeface="Calibri" panose="020F0502020204030204" pitchFamily="34" charset="0"/>
              </a:rPr>
              <a:t>)</a:t>
            </a:r>
          </a:p>
          <a:p>
            <a:pPr lvl="2">
              <a:lnSpc>
                <a:spcPct val="97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000" b="0" dirty="0">
                <a:latin typeface="Calibri" panose="020F0502020204030204" pitchFamily="34" charset="0"/>
              </a:rPr>
              <a:t>Get extra leading bit for </a:t>
            </a:r>
            <a:r>
              <a:rPr lang="ja-JP" altLang="en-US" sz="2000" b="0">
                <a:latin typeface="Calibri" panose="020F0502020204030204" pitchFamily="34" charset="0"/>
              </a:rPr>
              <a:t>“</a:t>
            </a:r>
            <a:r>
              <a:rPr lang="en-US" altLang="ja-JP" sz="2000" b="0" dirty="0">
                <a:latin typeface="Calibri" panose="020F0502020204030204" pitchFamily="34" charset="0"/>
              </a:rPr>
              <a:t>free</a:t>
            </a:r>
            <a:r>
              <a:rPr lang="ja-JP" altLang="en-US" sz="2000" b="0">
                <a:latin typeface="Calibri" panose="020F0502020204030204" pitchFamily="34" charset="0"/>
              </a:rPr>
              <a:t>”</a:t>
            </a:r>
            <a:endParaRPr lang="en-US" altLang="en-US" sz="2000" b="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70845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57">
            <a:extLst>
              <a:ext uri="{FF2B5EF4-FFF2-40B4-BE49-F238E27FC236}">
                <a16:creationId xmlns:a16="http://schemas.microsoft.com/office/drawing/2014/main" id="{07AAE24C-8901-6F4E-A215-CF84705E34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4813" y="247650"/>
            <a:ext cx="8716962" cy="781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ja-JP" sz="4600" dirty="0">
                <a:solidFill>
                  <a:schemeClr val="accent1"/>
                </a:solidFill>
                <a:latin typeface="Calibri" panose="020F0502020204030204" pitchFamily="34" charset="0"/>
              </a:rPr>
              <a:t>Examples</a:t>
            </a:r>
            <a:endParaRPr lang="en-US" altLang="en-US" sz="4600" dirty="0">
              <a:solidFill>
                <a:schemeClr val="accent1"/>
              </a:solidFill>
              <a:latin typeface="Calibri" panose="020F0502020204030204" pitchFamily="34" charset="0"/>
            </a:endParaRPr>
          </a:p>
        </p:txBody>
      </p:sp>
      <p:sp>
        <p:nvSpPr>
          <p:cNvPr id="22530" name="Rectangle 3">
            <a:extLst>
              <a:ext uri="{FF2B5EF4-FFF2-40B4-BE49-F238E27FC236}">
                <a16:creationId xmlns:a16="http://schemas.microsoft.com/office/drawing/2014/main" id="{8F913CAA-F985-2C47-995C-B1798DE2FA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447800"/>
            <a:ext cx="8307388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/>
          <a:lstStyle>
            <a:lvl1pPr marL="223838" indent="-223838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560388" indent="-22225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839788" indent="-16510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120775" indent="-166688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 defTabSz="8953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defTabSz="89535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b="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FP representation in 5-bit exp, 7-bit frac (sign bit ignored) </a:t>
            </a:r>
          </a:p>
          <a:p>
            <a:r>
              <a:rPr lang="en-US" b="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 </a:t>
            </a:r>
          </a:p>
          <a:p>
            <a:r>
              <a:rPr lang="en-US" b="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		1.0101010x2</a:t>
            </a:r>
            <a:r>
              <a:rPr lang="en-US" b="0" baseline="30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-5		</a:t>
            </a:r>
          </a:p>
          <a:p>
            <a:endParaRPr lang="en-US" b="0" baseline="30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b="0" baseline="30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b="0" baseline="30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b="0" baseline="30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b="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	1.1010101x2</a:t>
            </a:r>
            <a:r>
              <a:rPr lang="en-US" b="0" baseline="30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5</a:t>
            </a:r>
            <a:r>
              <a:rPr lang="en-US" b="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	</a:t>
            </a:r>
            <a:r>
              <a:rPr lang="en-US" sz="2800" b="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altLang="en-US" sz="2000" b="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5704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1347</TotalTime>
  <Words>1892</Words>
  <Application>Microsoft Macintosh PowerPoint</Application>
  <PresentationFormat>On-screen Show (4:3)</PresentationFormat>
  <Paragraphs>330</Paragraphs>
  <Slides>25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8" baseType="lpstr">
      <vt:lpstr>Arial</vt:lpstr>
      <vt:lpstr>Calibri</vt:lpstr>
      <vt:lpstr>Courier New</vt:lpstr>
      <vt:lpstr>Helvetica</vt:lpstr>
      <vt:lpstr>Helvetica Neue</vt:lpstr>
      <vt:lpstr>News Gothic MT</vt:lpstr>
      <vt:lpstr>Symbol</vt:lpstr>
      <vt:lpstr>Times</vt:lpstr>
      <vt:lpstr>Wingdings</vt:lpstr>
      <vt:lpstr>Wingdings 2</vt:lpstr>
      <vt:lpstr>Breeze</vt:lpstr>
      <vt:lpstr>Worksheet</vt:lpstr>
      <vt:lpstr>Equation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Georgia 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CS1315: Introduction to Media Computation</dc:title>
  <dc:creator>Mark Guzdial</dc:creator>
  <cp:lastModifiedBy>Kim, Byung</cp:lastModifiedBy>
  <cp:revision>132</cp:revision>
  <dcterms:created xsi:type="dcterms:W3CDTF">2004-01-20T22:43:44Z</dcterms:created>
  <dcterms:modified xsi:type="dcterms:W3CDTF">2022-10-14T14:35:13Z</dcterms:modified>
</cp:coreProperties>
</file>